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0"/>
  </p:notesMasterIdLst>
  <p:handoutMasterIdLst>
    <p:handoutMasterId r:id="rId41"/>
  </p:handoutMasterIdLst>
  <p:sldIdLst>
    <p:sldId id="260" r:id="rId5"/>
    <p:sldId id="297" r:id="rId6"/>
    <p:sldId id="288" r:id="rId7"/>
    <p:sldId id="286" r:id="rId8"/>
    <p:sldId id="258" r:id="rId9"/>
    <p:sldId id="287" r:id="rId10"/>
    <p:sldId id="293" r:id="rId11"/>
    <p:sldId id="294" r:id="rId12"/>
    <p:sldId id="295" r:id="rId13"/>
    <p:sldId id="296" r:id="rId14"/>
    <p:sldId id="289"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2"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2" d="100"/>
          <a:sy n="72" d="100"/>
        </p:scale>
        <p:origin x="576" y="6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7/11/2023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7/11/2023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2.wdp"/><Relationship Id="rId17"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Autofit/>
          </a:bodyPr>
          <a:lstStyle/>
          <a:p>
            <a:r>
              <a:rPr lang="en-US" sz="6600" dirty="0" smtClean="0"/>
              <a:t>Home Automation System Using Google Assistant</a:t>
            </a:r>
            <a:endParaRPr lang="en-US" sz="6600" dirty="0"/>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832104" y="5165697"/>
            <a:ext cx="6803136" cy="365760"/>
          </a:xfrm>
        </p:spPr>
        <p:txBody>
          <a:bodyPr>
            <a:normAutofit/>
          </a:bodyPr>
          <a:lstStyle/>
          <a:p>
            <a:r>
              <a:rPr lang="en-US" sz="2000" dirty="0" smtClean="0"/>
              <a:t>GROUP ID- BCA20C001</a:t>
            </a:r>
            <a:endParaRPr lang="en-US" sz="2000"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Components Required</a:t>
            </a:r>
            <a:endParaRPr lang="en-US" sz="44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31304" y="1605765"/>
            <a:ext cx="7276831" cy="4858517"/>
          </a:xfrm>
        </p:spPr>
        <p:txBody>
          <a:bodyPr/>
          <a:lstStyle/>
          <a:p>
            <a:endParaRPr lang="en-US" sz="2800" dirty="0" smtClean="0"/>
          </a:p>
          <a:p>
            <a:r>
              <a:rPr lang="en-US" sz="2800" dirty="0"/>
              <a:t>Google Assistant is a virtual assistant software application developed by Google that is primarily available on mobile and home automation devices</a:t>
            </a:r>
            <a:r>
              <a:rPr lang="en-US" sz="2800" dirty="0" smtClean="0"/>
              <a:t>.</a:t>
            </a:r>
          </a:p>
          <a:p>
            <a:endParaRPr lang="en-US" sz="2800" dirty="0"/>
          </a:p>
          <a:p>
            <a:r>
              <a:rPr lang="en-US" sz="2800" dirty="0" smtClean="0"/>
              <a:t> </a:t>
            </a:r>
            <a:r>
              <a:rPr lang="en-US" sz="2800" dirty="0"/>
              <a:t>Based on artificial intelligence, Google Assistant can engage in two-way conversations</a:t>
            </a:r>
            <a:r>
              <a:rPr lang="en-US" sz="2800" dirty="0" smtClean="0"/>
              <a:t>, </a:t>
            </a:r>
            <a:r>
              <a:rPr lang="en-US" sz="2800" dirty="0"/>
              <a:t>unlike the company's previous virtual assistant, Google Now.</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4" name="TextBox 3"/>
          <p:cNvSpPr txBox="1"/>
          <p:nvPr/>
        </p:nvSpPr>
        <p:spPr>
          <a:xfrm>
            <a:off x="2367445" y="1407083"/>
            <a:ext cx="3684105" cy="584775"/>
          </a:xfrm>
          <a:prstGeom prst="rect">
            <a:avLst/>
          </a:prstGeom>
          <a:noFill/>
        </p:spPr>
        <p:txBody>
          <a:bodyPr wrap="square" rtlCol="0">
            <a:spAutoFit/>
          </a:bodyPr>
          <a:lstStyle/>
          <a:p>
            <a:r>
              <a:rPr lang="en-US" sz="3200" dirty="0" smtClean="0">
                <a:solidFill>
                  <a:srgbClr val="FFFF00"/>
                </a:solidFill>
              </a:rPr>
              <a:t>Google Assistant</a:t>
            </a:r>
            <a:endParaRPr lang="en-US" sz="3200" dirty="0">
              <a:solidFill>
                <a:srgbClr val="FFFF00"/>
              </a:solidFill>
            </a:endParaRPr>
          </a:p>
        </p:txBody>
      </p:sp>
      <p:pic>
        <p:nvPicPr>
          <p:cNvPr id="9" name="Picture 8"/>
          <p:cNvPicPr>
            <a:picLocks noChangeAspect="1"/>
          </p:cNvPicPr>
          <p:nvPr/>
        </p:nvPicPr>
        <p:blipFill>
          <a:blip r:embed="rId2"/>
          <a:stretch>
            <a:fillRect/>
          </a:stretch>
        </p:blipFill>
        <p:spPr>
          <a:xfrm>
            <a:off x="7322492" y="2530691"/>
            <a:ext cx="4645755" cy="3603829"/>
          </a:xfrm>
          <a:prstGeom prst="rect">
            <a:avLst/>
          </a:prstGeom>
        </p:spPr>
      </p:pic>
    </p:spTree>
    <p:extLst>
      <p:ext uri="{BB962C8B-B14F-4D97-AF65-F5344CB8AC3E}">
        <p14:creationId xmlns:p14="http://schemas.microsoft.com/office/powerpoint/2010/main" val="326446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747500" cy="1311128"/>
          </a:xfrm>
        </p:spPr>
        <p:txBody>
          <a:bodyPr/>
          <a:lstStyle/>
          <a:p>
            <a:r>
              <a:rPr lang="en-US" sz="4400" dirty="0" err="1" smtClean="0"/>
              <a:t>Sinric</a:t>
            </a:r>
            <a:r>
              <a:rPr lang="en-US" sz="4400" dirty="0" smtClean="0"/>
              <a:t> Pro and Google Assistants Connectivity</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39700" y="1226771"/>
            <a:ext cx="6658666" cy="4093243"/>
          </a:xfrm>
        </p:spPr>
        <p:txBody>
          <a:bodyPr/>
          <a:lstStyle/>
          <a:p>
            <a:pPr marL="0" indent="0">
              <a:buNone/>
            </a:pPr>
            <a:r>
              <a:rPr lang="en-US" sz="2000" dirty="0" smtClean="0">
                <a:solidFill>
                  <a:srgbClr val="FFFF00"/>
                </a:solidFill>
              </a:rPr>
              <a:t>Step 1:-</a:t>
            </a:r>
          </a:p>
          <a:p>
            <a:r>
              <a:rPr lang="en-US" sz="2000" dirty="0" smtClean="0"/>
              <a:t>Sign </a:t>
            </a:r>
            <a:r>
              <a:rPr lang="en-US" sz="2000" dirty="0"/>
              <a:t>in to your </a:t>
            </a:r>
            <a:r>
              <a:rPr lang="en-US" sz="2000" dirty="0" err="1"/>
              <a:t>Sinric</a:t>
            </a:r>
            <a:r>
              <a:rPr lang="en-US" sz="2000" dirty="0"/>
              <a:t> Pro account and go to the Devices page.</a:t>
            </a:r>
          </a:p>
          <a:p>
            <a:r>
              <a:rPr lang="en-US" sz="2000" dirty="0"/>
              <a:t>Click on the "Add Device" button.</a:t>
            </a:r>
          </a:p>
          <a:p>
            <a:r>
              <a:rPr lang="en-US" sz="2000" dirty="0"/>
              <a:t>Select the device type you want to add (e.g. Smart Light, Smart Switch, etc.).</a:t>
            </a:r>
          </a:p>
          <a:p>
            <a:r>
              <a:rPr lang="en-US" sz="2000" dirty="0"/>
              <a:t>Choose a name for your device and enter any necessary information, such as the device's MAC address or IP address.</a:t>
            </a:r>
          </a:p>
          <a:p>
            <a:r>
              <a:rPr lang="en-US" sz="2000" dirty="0"/>
              <a:t>If your device requires authentication (e.g. a username and password), enter that information as well.</a:t>
            </a:r>
          </a:p>
          <a:p>
            <a:r>
              <a:rPr lang="en-US" sz="2000" dirty="0"/>
              <a:t>Click the "Create Device" button.</a:t>
            </a:r>
          </a:p>
          <a:p>
            <a:r>
              <a:rPr lang="en-US" sz="2000" dirty="0"/>
              <a:t>Your device will now be added to your account, and you can start using it with </a:t>
            </a:r>
            <a:r>
              <a:rPr lang="en-US" sz="2000" dirty="0" err="1"/>
              <a:t>Sinric</a:t>
            </a:r>
            <a:r>
              <a:rPr lang="en-US" sz="2000" dirty="0"/>
              <a:t> Pro.</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49" t="9812" r="47299" b="6059"/>
          <a:stretch/>
        </p:blipFill>
        <p:spPr>
          <a:xfrm>
            <a:off x="6502029" y="1552072"/>
            <a:ext cx="5452909" cy="4763003"/>
          </a:xfrm>
          <a:prstGeom prst="rect">
            <a:avLst/>
          </a:prstGeom>
        </p:spPr>
      </p:pic>
    </p:spTree>
    <p:extLst>
      <p:ext uri="{BB962C8B-B14F-4D97-AF65-F5344CB8AC3E}">
        <p14:creationId xmlns:p14="http://schemas.microsoft.com/office/powerpoint/2010/main" val="6728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601726" cy="1311128"/>
          </a:xfrm>
        </p:spPr>
        <p:txBody>
          <a:bodyPr/>
          <a:lstStyle/>
          <a:p>
            <a:r>
              <a:rPr lang="en-US" sz="4400" dirty="0" err="1" smtClean="0"/>
              <a:t>Sinric</a:t>
            </a:r>
            <a:r>
              <a:rPr lang="en-US" sz="4400" dirty="0" smtClean="0"/>
              <a:t> Pro and Google Assistants Connectivity</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139700" y="1226771"/>
            <a:ext cx="8017108" cy="5453429"/>
          </a:xfrm>
        </p:spPr>
        <p:txBody>
          <a:bodyPr/>
          <a:lstStyle/>
          <a:p>
            <a:pPr marL="0" indent="0">
              <a:buNone/>
            </a:pPr>
            <a:r>
              <a:rPr lang="en-US" sz="2000" dirty="0" smtClean="0">
                <a:solidFill>
                  <a:srgbClr val="FFFF00"/>
                </a:solidFill>
              </a:rPr>
              <a:t>Step 2:-</a:t>
            </a:r>
          </a:p>
          <a:p>
            <a:r>
              <a:rPr lang="en-US" sz="2000" dirty="0" smtClean="0"/>
              <a:t>Open </a:t>
            </a:r>
            <a:r>
              <a:rPr lang="en-US" sz="2000" dirty="0"/>
              <a:t>the Google Home app on your mobile device</a:t>
            </a:r>
            <a:r>
              <a:rPr lang="en-US" sz="2000" dirty="0" smtClean="0"/>
              <a:t>.</a:t>
            </a:r>
            <a:endParaRPr lang="en-US" sz="2000" dirty="0"/>
          </a:p>
          <a:p>
            <a:r>
              <a:rPr lang="en-US" sz="2000" dirty="0"/>
              <a:t>Tap on the "+" icon to add a new device</a:t>
            </a:r>
            <a:r>
              <a:rPr lang="en-US" sz="2000" dirty="0" smtClean="0"/>
              <a:t>.</a:t>
            </a:r>
            <a:endParaRPr lang="en-US" sz="2000" dirty="0"/>
          </a:p>
          <a:p>
            <a:r>
              <a:rPr lang="en-US" sz="2000" dirty="0"/>
              <a:t>Select "Set up device</a:t>
            </a:r>
            <a:r>
              <a:rPr lang="en-US" sz="2000" dirty="0" smtClean="0"/>
              <a:t>".</a:t>
            </a:r>
          </a:p>
          <a:p>
            <a:r>
              <a:rPr lang="en-US" sz="2000" dirty="0" smtClean="0"/>
              <a:t>Search </a:t>
            </a:r>
            <a:r>
              <a:rPr lang="en-US" sz="2000" dirty="0"/>
              <a:t>for "</a:t>
            </a:r>
            <a:r>
              <a:rPr lang="en-US" sz="2000" dirty="0" err="1"/>
              <a:t>Sinric</a:t>
            </a:r>
            <a:r>
              <a:rPr lang="en-US" sz="2000" dirty="0"/>
              <a:t> Pro" and select it</a:t>
            </a:r>
            <a:r>
              <a:rPr lang="en-US" sz="2000" dirty="0" smtClean="0"/>
              <a:t>.</a:t>
            </a:r>
            <a:endParaRPr lang="en-US" sz="2000" dirty="0"/>
          </a:p>
          <a:p>
            <a:r>
              <a:rPr lang="en-US" sz="2000" dirty="0"/>
              <a:t>Sign in to your </a:t>
            </a:r>
            <a:r>
              <a:rPr lang="en-US" sz="2000" dirty="0" err="1"/>
              <a:t>Sinric</a:t>
            </a:r>
            <a:r>
              <a:rPr lang="en-US" sz="2000" dirty="0"/>
              <a:t> Pro account</a:t>
            </a:r>
            <a:r>
              <a:rPr lang="en-US" sz="2000" dirty="0" smtClean="0"/>
              <a:t>.</a:t>
            </a:r>
            <a:endParaRPr lang="en-US" sz="2000" dirty="0"/>
          </a:p>
          <a:p>
            <a:r>
              <a:rPr lang="en-US" sz="2000" dirty="0"/>
              <a:t>Select the device(s) you want to connect to Google Assistant</a:t>
            </a:r>
            <a:r>
              <a:rPr lang="en-US" sz="2000" dirty="0" smtClean="0"/>
              <a:t>.</a:t>
            </a:r>
            <a:endParaRPr lang="en-US" sz="2000" dirty="0"/>
          </a:p>
          <a:p>
            <a:r>
              <a:rPr lang="en-US" sz="2000" dirty="0"/>
              <a:t>Authorize </a:t>
            </a:r>
            <a:r>
              <a:rPr lang="en-US" sz="2000" dirty="0" err="1"/>
              <a:t>Sinric</a:t>
            </a:r>
            <a:r>
              <a:rPr lang="en-US" sz="2000" dirty="0"/>
              <a:t> Pro to access your Google Assistant account</a:t>
            </a:r>
            <a:r>
              <a:rPr lang="en-US" sz="2000" dirty="0" smtClean="0"/>
              <a:t>.</a:t>
            </a:r>
          </a:p>
          <a:p>
            <a:r>
              <a:rPr lang="en-US" sz="2000" dirty="0" smtClean="0"/>
              <a:t>Once </a:t>
            </a:r>
            <a:r>
              <a:rPr lang="en-US" sz="2000" dirty="0"/>
              <a:t>you have completed the setup, you can use voice commands with Google Assistant to control your </a:t>
            </a:r>
            <a:r>
              <a:rPr lang="en-US" sz="2000" dirty="0" err="1"/>
              <a:t>Sinric</a:t>
            </a:r>
            <a:r>
              <a:rPr lang="en-US" sz="2000" dirty="0"/>
              <a:t> Pro devices.</a:t>
            </a:r>
          </a:p>
          <a:p>
            <a:r>
              <a:rPr lang="en-US" sz="2000" dirty="0"/>
              <a:t>For example, you can say "Hey Google, turn on the </a:t>
            </a:r>
            <a:r>
              <a:rPr lang="en-US" sz="2000" dirty="0" smtClean="0"/>
              <a:t>light</a:t>
            </a:r>
            <a:r>
              <a:rPr lang="en-US" sz="2000" dirty="0"/>
              <a:t>" to turn on a smart light connected to </a:t>
            </a:r>
            <a:r>
              <a:rPr lang="en-US" sz="2000" dirty="0" err="1"/>
              <a:t>Sinric</a:t>
            </a:r>
            <a:r>
              <a:rPr lang="en-US" sz="2000" dirty="0"/>
              <a:t> Pro. Note that you may need to specify the name of your device as it appears in your </a:t>
            </a:r>
            <a:r>
              <a:rPr lang="en-US" sz="2000" dirty="0" err="1"/>
              <a:t>Sinric</a:t>
            </a:r>
            <a:r>
              <a:rPr lang="en-US" sz="2000" dirty="0"/>
              <a:t> Pro account.</a:t>
            </a:r>
          </a:p>
          <a:p>
            <a:endParaRPr lang="en-US" sz="2000" dirty="0"/>
          </a:p>
          <a:p>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584" b="37987"/>
          <a:stretch/>
        </p:blipFill>
        <p:spPr>
          <a:xfrm>
            <a:off x="8156808" y="1722783"/>
            <a:ext cx="3501792" cy="4546774"/>
          </a:xfrm>
          <a:prstGeom prst="rect">
            <a:avLst/>
          </a:prstGeom>
        </p:spPr>
      </p:pic>
    </p:spTree>
    <p:extLst>
      <p:ext uri="{BB962C8B-B14F-4D97-AF65-F5344CB8AC3E}">
        <p14:creationId xmlns:p14="http://schemas.microsoft.com/office/powerpoint/2010/main" val="426219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smtClean="0"/>
              <a:t>Arduino and ESP-01 Connectivity</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11978" y="1078456"/>
            <a:ext cx="11747500" cy="5453429"/>
          </a:xfrm>
        </p:spPr>
        <p:txBody>
          <a:bodyPr/>
          <a:lstStyle/>
          <a:p>
            <a:pPr marL="0" indent="0">
              <a:buNone/>
            </a:pPr>
            <a:r>
              <a:rPr lang="en-US" sz="2000" dirty="0"/>
              <a:t>Wiring using ESP Board, </a:t>
            </a:r>
            <a:r>
              <a:rPr lang="en-US" sz="2000" dirty="0" smtClean="0"/>
              <a:t>Arduino UNO</a:t>
            </a:r>
          </a:p>
          <a:p>
            <a:pPr marL="0" indent="0">
              <a:buNone/>
            </a:pPr>
            <a:r>
              <a:rPr lang="en-US" sz="2000" dirty="0"/>
              <a:t> **Need to be connected during Flashing/uploading program only</a:t>
            </a:r>
            <a:endParaRPr lang="en-US" sz="2000" dirty="0" smtClean="0"/>
          </a:p>
          <a:p>
            <a:pPr marL="0" indent="0">
              <a:buNone/>
            </a:pPr>
            <a:r>
              <a:rPr lang="en-US" sz="2000" dirty="0" smtClean="0"/>
              <a:t>ESP(3V3) ----&gt; </a:t>
            </a:r>
            <a:r>
              <a:rPr lang="en-US" sz="2000" dirty="0"/>
              <a:t>UNO(3.3V) </a:t>
            </a:r>
            <a:endParaRPr lang="en-US" sz="2000" dirty="0" smtClean="0"/>
          </a:p>
          <a:p>
            <a:pPr marL="0" indent="0">
              <a:buNone/>
            </a:pPr>
            <a:r>
              <a:rPr lang="en-US" sz="2000" dirty="0" smtClean="0"/>
              <a:t>ESP(EN)</a:t>
            </a:r>
            <a:r>
              <a:rPr lang="en-US" sz="2000" dirty="0"/>
              <a:t> ----&gt; UNO(3.3V) </a:t>
            </a:r>
            <a:endParaRPr lang="en-US" sz="2000" dirty="0" smtClean="0"/>
          </a:p>
          <a:p>
            <a:pPr marL="0" indent="0">
              <a:buNone/>
            </a:pPr>
            <a:r>
              <a:rPr lang="en-US" sz="2000" dirty="0" smtClean="0"/>
              <a:t>ESP(TX) ----&gt; UNO(TX)</a:t>
            </a:r>
          </a:p>
          <a:p>
            <a:pPr marL="0" indent="0">
              <a:buNone/>
            </a:pPr>
            <a:r>
              <a:rPr lang="en-US" sz="2000" dirty="0" smtClean="0"/>
              <a:t>ESP(RX) --&gt; </a:t>
            </a:r>
            <a:r>
              <a:rPr lang="en-US" sz="2000" dirty="0"/>
              <a:t>UNO(RX</a:t>
            </a:r>
            <a:r>
              <a:rPr lang="en-US" sz="2000" dirty="0" smtClean="0"/>
              <a:t>)</a:t>
            </a:r>
          </a:p>
          <a:p>
            <a:pPr marL="0" indent="0">
              <a:buNone/>
            </a:pPr>
            <a:r>
              <a:rPr lang="en-US" sz="2000" dirty="0" smtClean="0"/>
              <a:t>ESP(100</a:t>
            </a:r>
            <a:r>
              <a:rPr lang="en-US" sz="2000" dirty="0"/>
              <a:t>) ----&gt; UNO(GND) </a:t>
            </a:r>
            <a:endParaRPr lang="en-US" sz="2000" dirty="0" smtClean="0"/>
          </a:p>
          <a:p>
            <a:pPr marL="0" indent="0">
              <a:buNone/>
            </a:pPr>
            <a:r>
              <a:rPr lang="en-US" sz="2000" dirty="0" smtClean="0"/>
              <a:t>ESP(GND) -----&gt; </a:t>
            </a:r>
            <a:r>
              <a:rPr lang="en-US" sz="2000" dirty="0"/>
              <a:t>UNO(GND) </a:t>
            </a:r>
            <a:endParaRPr lang="en-US" sz="2000" dirty="0" smtClean="0"/>
          </a:p>
          <a:p>
            <a:pPr marL="0" indent="0">
              <a:buNone/>
            </a:pPr>
            <a:r>
              <a:rPr lang="en-US" sz="2000" dirty="0" smtClean="0"/>
              <a:t>UNO(RESET</a:t>
            </a:r>
            <a:r>
              <a:rPr lang="en-US" sz="2000" dirty="0"/>
              <a:t>) ----&gt; UNO(GND) </a:t>
            </a:r>
            <a:endParaRPr lang="en-US" sz="2000" dirty="0" smtClean="0"/>
          </a:p>
          <a:p>
            <a:pPr marL="0" indent="0">
              <a:buNone/>
            </a:pPr>
            <a:endParaRPr lang="en-US" sz="2000" dirty="0" smtClean="0"/>
          </a:p>
          <a:p>
            <a:pPr marL="0" indent="0">
              <a:buNone/>
            </a:pPr>
            <a:r>
              <a:rPr lang="en-US" sz="2000" dirty="0" smtClean="0"/>
              <a:t>Install </a:t>
            </a:r>
            <a:r>
              <a:rPr lang="en-US" sz="2000" dirty="0" err="1"/>
              <a:t>Ardunio</a:t>
            </a:r>
            <a:r>
              <a:rPr lang="en-US" sz="2000" dirty="0"/>
              <a:t> IDE application, Run it, </a:t>
            </a:r>
            <a:endParaRPr lang="en-US" sz="2000" dirty="0" smtClean="0"/>
          </a:p>
          <a:p>
            <a:pPr marL="0" indent="0">
              <a:buNone/>
            </a:pPr>
            <a:r>
              <a:rPr lang="en-US" sz="2000" dirty="0" smtClean="0"/>
              <a:t>Select </a:t>
            </a:r>
            <a:r>
              <a:rPr lang="en-US" sz="2000" dirty="0"/>
              <a:t>generic ESP8266 board using board manager (you may need to install the board), Select COM Port and </a:t>
            </a:r>
            <a:r>
              <a:rPr lang="en-US" sz="2000" dirty="0" smtClean="0"/>
              <a:t>upload </a:t>
            </a:r>
            <a:r>
              <a:rPr lang="en-US" sz="2000" dirty="0"/>
              <a:t>the program.</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901" y="2059196"/>
            <a:ext cx="6443499" cy="3624468"/>
          </a:xfrm>
          <a:prstGeom prst="rect">
            <a:avLst/>
          </a:prstGeom>
        </p:spPr>
      </p:pic>
    </p:spTree>
    <p:extLst>
      <p:ext uri="{BB962C8B-B14F-4D97-AF65-F5344CB8AC3E}">
        <p14:creationId xmlns:p14="http://schemas.microsoft.com/office/powerpoint/2010/main" val="67263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smtClean="0"/>
              <a:t>ESP-01 Connectivity to the Internet</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smtClean="0">
                <a:solidFill>
                  <a:srgbClr val="FFFF00"/>
                </a:solidFill>
              </a:rPr>
              <a:t>Steps:-</a:t>
            </a:r>
            <a:endParaRPr lang="en-US" sz="2800" dirty="0" smtClean="0">
              <a:solidFill>
                <a:srgbClr val="FFFF00"/>
              </a:solidFill>
            </a:endParaRPr>
          </a:p>
          <a:p>
            <a:r>
              <a:rPr lang="en-US" sz="2000" dirty="0" smtClean="0"/>
              <a:t>Open </a:t>
            </a:r>
            <a:r>
              <a:rPr lang="en-US" sz="2000" dirty="0"/>
              <a:t>the Arduino IDE and select the appropriate board and port</a:t>
            </a:r>
            <a:r>
              <a:rPr lang="en-US" sz="2000" dirty="0" smtClean="0"/>
              <a:t>.</a:t>
            </a:r>
            <a:endParaRPr lang="en-US" sz="2000" dirty="0"/>
          </a:p>
          <a:p>
            <a:r>
              <a:rPr lang="en-US" sz="2000" dirty="0" smtClean="0"/>
              <a:t>Now write the code in Arduino IDE-</a:t>
            </a:r>
          </a:p>
          <a:p>
            <a:endParaRPr lang="en-US" sz="2000" dirty="0" smtClean="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4" name="Picture 3"/>
          <p:cNvPicPr>
            <a:picLocks noChangeAspect="1"/>
          </p:cNvPicPr>
          <p:nvPr/>
        </p:nvPicPr>
        <p:blipFill>
          <a:blip r:embed="rId2"/>
          <a:stretch>
            <a:fillRect/>
          </a:stretch>
        </p:blipFill>
        <p:spPr>
          <a:xfrm>
            <a:off x="752822" y="2557570"/>
            <a:ext cx="6808189" cy="4122630"/>
          </a:xfrm>
          <a:prstGeom prst="rect">
            <a:avLst/>
          </a:prstGeom>
        </p:spPr>
      </p:pic>
    </p:spTree>
    <p:extLst>
      <p:ext uri="{BB962C8B-B14F-4D97-AF65-F5344CB8AC3E}">
        <p14:creationId xmlns:p14="http://schemas.microsoft.com/office/powerpoint/2010/main" val="67752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smtClean="0"/>
              <a:t>ESP-01 Connectivity to the Internet</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smtClean="0">
                <a:solidFill>
                  <a:srgbClr val="FFFF00"/>
                </a:solidFill>
              </a:rPr>
              <a:t>Steps:-</a:t>
            </a:r>
            <a:endParaRPr lang="en-US" sz="2800" dirty="0" smtClean="0">
              <a:solidFill>
                <a:srgbClr val="FFFF00"/>
              </a:solidFill>
            </a:endParaRPr>
          </a:p>
          <a:p>
            <a:r>
              <a:rPr lang="en-US" sz="2000" dirty="0" smtClean="0"/>
              <a:t>Now upload the code and restart the ESP-01</a:t>
            </a:r>
          </a:p>
          <a:p>
            <a:r>
              <a:rPr lang="en-US" sz="2000" dirty="0" smtClean="0"/>
              <a:t>Now the ESP-01 is connected to the internet</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15</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696" b="42802"/>
          <a:stretch/>
        </p:blipFill>
        <p:spPr>
          <a:xfrm>
            <a:off x="1902515" y="2756453"/>
            <a:ext cx="4418772" cy="3818762"/>
          </a:xfrm>
          <a:prstGeom prst="rect">
            <a:avLst/>
          </a:prstGeom>
        </p:spPr>
      </p:pic>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40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553" t="15906" r="10277" b="8169"/>
          <a:stretch/>
        </p:blipFill>
        <p:spPr>
          <a:xfrm>
            <a:off x="496955" y="1311965"/>
            <a:ext cx="8700053" cy="5369176"/>
          </a:xfrm>
          <a:prstGeom prst="rect">
            <a:avLst/>
          </a:prstGeom>
        </p:spPr>
      </p:pic>
    </p:spTree>
    <p:extLst>
      <p:ext uri="{BB962C8B-B14F-4D97-AF65-F5344CB8AC3E}">
        <p14:creationId xmlns:p14="http://schemas.microsoft.com/office/powerpoint/2010/main" val="117549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685" t="12389" r="8564" b="9340"/>
          <a:stretch/>
        </p:blipFill>
        <p:spPr>
          <a:xfrm>
            <a:off x="444500" y="1226770"/>
            <a:ext cx="8606735" cy="5353163"/>
          </a:xfrm>
          <a:prstGeom prst="rect">
            <a:avLst/>
          </a:prstGeom>
        </p:spPr>
      </p:pic>
    </p:spTree>
    <p:extLst>
      <p:ext uri="{BB962C8B-B14F-4D97-AF65-F5344CB8AC3E}">
        <p14:creationId xmlns:p14="http://schemas.microsoft.com/office/powerpoint/2010/main" val="225082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027" t="13328" r="8827" b="10980"/>
          <a:stretch/>
        </p:blipFill>
        <p:spPr>
          <a:xfrm>
            <a:off x="444500" y="1226771"/>
            <a:ext cx="9150074" cy="5473101"/>
          </a:xfrm>
          <a:prstGeom prst="rect">
            <a:avLst/>
          </a:prstGeom>
        </p:spPr>
      </p:pic>
    </p:spTree>
    <p:extLst>
      <p:ext uri="{BB962C8B-B14F-4D97-AF65-F5344CB8AC3E}">
        <p14:creationId xmlns:p14="http://schemas.microsoft.com/office/powerpoint/2010/main" val="25744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212" t="13562" r="10014" b="11449"/>
          <a:stretch/>
        </p:blipFill>
        <p:spPr>
          <a:xfrm>
            <a:off x="444500" y="1226771"/>
            <a:ext cx="8895904" cy="5453429"/>
          </a:xfrm>
          <a:prstGeom prst="rect">
            <a:avLst/>
          </a:prstGeom>
        </p:spPr>
      </p:pic>
    </p:spTree>
    <p:extLst>
      <p:ext uri="{BB962C8B-B14F-4D97-AF65-F5344CB8AC3E}">
        <p14:creationId xmlns:p14="http://schemas.microsoft.com/office/powerpoint/2010/main" val="137725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7162800" y="2875303"/>
            <a:ext cx="3213100" cy="1089529"/>
          </a:xfrm>
        </p:spPr>
        <p:txBody>
          <a:bodyPr/>
          <a:lstStyle/>
          <a:p>
            <a:r>
              <a:rPr lang="en-US" sz="3600" dirty="0" smtClean="0"/>
              <a:t>Under the guidance’s of</a:t>
            </a:r>
            <a:endParaRPr lang="en-US" sz="20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endParaRPr lang="en-US" sz="2800" dirty="0" smtClean="0"/>
          </a:p>
          <a:p>
            <a:r>
              <a:rPr lang="en-US" sz="2800" dirty="0" smtClean="0"/>
              <a:t>Beauty </a:t>
            </a:r>
            <a:r>
              <a:rPr lang="en-US" sz="2800" dirty="0" err="1" smtClean="0"/>
              <a:t>Khatoon</a:t>
            </a:r>
            <a:endParaRPr lang="en-US" sz="2800" dirty="0" smtClean="0"/>
          </a:p>
          <a:p>
            <a:r>
              <a:rPr lang="en-US" sz="2800" dirty="0" smtClean="0"/>
              <a:t>Rishi </a:t>
            </a:r>
            <a:r>
              <a:rPr lang="en-US" sz="2800" dirty="0" err="1" smtClean="0"/>
              <a:t>Jaiswal</a:t>
            </a:r>
            <a:endParaRPr lang="en-US" sz="2800" dirty="0" smtClean="0"/>
          </a:p>
          <a:p>
            <a:r>
              <a:rPr lang="en-US" sz="2800" dirty="0" err="1" smtClean="0"/>
              <a:t>Shubham</a:t>
            </a:r>
            <a:r>
              <a:rPr lang="en-US" sz="2800" dirty="0" smtClean="0"/>
              <a:t> Singh</a:t>
            </a:r>
          </a:p>
          <a:p>
            <a:r>
              <a:rPr lang="en-US" sz="2800" dirty="0" err="1" smtClean="0"/>
              <a:t>Ashar</a:t>
            </a:r>
            <a:r>
              <a:rPr lang="en-US" sz="2800" dirty="0" smtClean="0"/>
              <a:t> Uddin</a:t>
            </a:r>
          </a:p>
          <a:p>
            <a:r>
              <a:rPr lang="en-US" sz="2800" dirty="0" smtClean="0"/>
              <a:t>Vinay Summan</a:t>
            </a:r>
          </a:p>
          <a:p>
            <a:r>
              <a:rPr lang="en-US" sz="2800" dirty="0" smtClean="0"/>
              <a:t>P. </a:t>
            </a:r>
            <a:r>
              <a:rPr lang="en-US" sz="2800" dirty="0" err="1" smtClean="0"/>
              <a:t>Vandana</a:t>
            </a:r>
            <a:endParaRPr lang="en-US" sz="28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5" name="Title 6">
            <a:extLst>
              <a:ext uri="{FF2B5EF4-FFF2-40B4-BE49-F238E27FC236}">
                <a16:creationId xmlns:a16="http://schemas.microsoft.com/office/drawing/2014/main" id="{7875C19A-1AAE-476A-A316-A2CF92D763D3}"/>
              </a:ext>
            </a:extLst>
          </p:cNvPr>
          <p:cNvSpPr txBox="1">
            <a:spLocks/>
          </p:cNvSpPr>
          <p:nvPr/>
        </p:nvSpPr>
        <p:spPr>
          <a:xfrm>
            <a:off x="596900" y="695325"/>
            <a:ext cx="321310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smtClean="0"/>
              <a:t>Presented by</a:t>
            </a:r>
            <a:endParaRPr lang="en-US" sz="2000"/>
          </a:p>
        </p:txBody>
      </p:sp>
      <p:sp>
        <p:nvSpPr>
          <p:cNvPr id="6" name="Text Placeholder 9">
            <a:extLst>
              <a:ext uri="{FF2B5EF4-FFF2-40B4-BE49-F238E27FC236}">
                <a16:creationId xmlns:a16="http://schemas.microsoft.com/office/drawing/2014/main" id="{EF2BC084-E6DB-4DE7-B309-042A85EBA700}"/>
              </a:ext>
            </a:extLst>
          </p:cNvPr>
          <p:cNvSpPr txBox="1">
            <a:spLocks/>
          </p:cNvSpPr>
          <p:nvPr/>
        </p:nvSpPr>
        <p:spPr>
          <a:xfrm>
            <a:off x="6680199" y="3678652"/>
            <a:ext cx="5511801" cy="22985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smtClean="0"/>
          </a:p>
          <a:p>
            <a:r>
              <a:rPr lang="en-US" sz="2800" dirty="0" err="1" smtClean="0"/>
              <a:t>Mr.Gunjan</a:t>
            </a:r>
            <a:r>
              <a:rPr lang="en-US" sz="2800" dirty="0" smtClean="0"/>
              <a:t> Mukherjee</a:t>
            </a:r>
          </a:p>
          <a:p>
            <a:pPr marL="0" indent="0">
              <a:buNone/>
            </a:pPr>
            <a:r>
              <a:rPr lang="en-US" sz="2400" dirty="0" smtClean="0">
                <a:solidFill>
                  <a:schemeClr val="bg1">
                    <a:lumMod val="75000"/>
                  </a:schemeClr>
                </a:solidFill>
              </a:rPr>
              <a:t>Assistant </a:t>
            </a:r>
            <a:r>
              <a:rPr lang="en-US" sz="2400" dirty="0">
                <a:solidFill>
                  <a:schemeClr val="bg1">
                    <a:lumMod val="75000"/>
                  </a:schemeClr>
                </a:solidFill>
              </a:rPr>
              <a:t>Professor  </a:t>
            </a:r>
            <a:r>
              <a:rPr lang="en-US" sz="2400" dirty="0" smtClean="0">
                <a:solidFill>
                  <a:schemeClr val="bg1">
                    <a:lumMod val="75000"/>
                  </a:schemeClr>
                </a:solidFill>
              </a:rPr>
              <a:t>                  Department </a:t>
            </a:r>
            <a:r>
              <a:rPr lang="en-US" sz="2400" dirty="0">
                <a:solidFill>
                  <a:schemeClr val="bg1">
                    <a:lumMod val="75000"/>
                  </a:schemeClr>
                </a:solidFill>
              </a:rPr>
              <a:t>of Computational Science </a:t>
            </a:r>
            <a:r>
              <a:rPr lang="en-US" sz="2400" dirty="0" smtClean="0">
                <a:solidFill>
                  <a:schemeClr val="bg1">
                    <a:lumMod val="75000"/>
                  </a:schemeClr>
                </a:solidFill>
              </a:rPr>
              <a:t>   </a:t>
            </a:r>
            <a:r>
              <a:rPr lang="en-US" sz="2400" dirty="0" err="1" smtClean="0">
                <a:solidFill>
                  <a:schemeClr val="bg1">
                    <a:lumMod val="75000"/>
                  </a:schemeClr>
                </a:solidFill>
              </a:rPr>
              <a:t>Brainware</a:t>
            </a:r>
            <a:r>
              <a:rPr lang="en-US" sz="2400" dirty="0" smtClean="0">
                <a:solidFill>
                  <a:schemeClr val="bg1">
                    <a:lumMod val="75000"/>
                  </a:schemeClr>
                </a:solidFill>
              </a:rPr>
              <a:t> </a:t>
            </a:r>
            <a:r>
              <a:rPr lang="en-US" sz="2400" dirty="0">
                <a:solidFill>
                  <a:schemeClr val="bg1">
                    <a:lumMod val="75000"/>
                  </a:schemeClr>
                </a:solidFill>
              </a:rPr>
              <a:t>University</a:t>
            </a:r>
            <a:endParaRPr lang="en-US" sz="2400" dirty="0" smtClean="0">
              <a:solidFill>
                <a:schemeClr val="bg1">
                  <a:lumMod val="75000"/>
                </a:schemeClr>
              </a:solidFill>
            </a:endParaRPr>
          </a:p>
          <a:p>
            <a:endParaRPr lang="en-US" sz="2800" dirty="0"/>
          </a:p>
        </p:txBody>
      </p:sp>
    </p:spTree>
    <p:extLst>
      <p:ext uri="{BB962C8B-B14F-4D97-AF65-F5344CB8AC3E}">
        <p14:creationId xmlns:p14="http://schemas.microsoft.com/office/powerpoint/2010/main" val="7574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817" t="13328" r="8301" b="11683"/>
          <a:stretch/>
        </p:blipFill>
        <p:spPr>
          <a:xfrm>
            <a:off x="444500" y="1216658"/>
            <a:ext cx="9185579" cy="5463542"/>
          </a:xfrm>
          <a:prstGeom prst="rect">
            <a:avLst/>
          </a:prstGeom>
        </p:spPr>
      </p:pic>
    </p:spTree>
    <p:extLst>
      <p:ext uri="{BB962C8B-B14F-4D97-AF65-F5344CB8AC3E}">
        <p14:creationId xmlns:p14="http://schemas.microsoft.com/office/powerpoint/2010/main" val="92122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
        <p:nvSpPr>
          <p:cNvPr id="5" name="Rectangle 4"/>
          <p:cNvSpPr/>
          <p:nvPr/>
        </p:nvSpPr>
        <p:spPr>
          <a:xfrm>
            <a:off x="2067339" y="5605670"/>
            <a:ext cx="1908313" cy="503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158" t="12624" r="8959" b="12621"/>
          <a:stretch/>
        </p:blipFill>
        <p:spPr>
          <a:xfrm>
            <a:off x="410816" y="1226770"/>
            <a:ext cx="9197319" cy="5453429"/>
          </a:xfrm>
          <a:prstGeom prst="rect">
            <a:avLst/>
          </a:prstGeom>
        </p:spPr>
      </p:pic>
    </p:spTree>
    <p:extLst>
      <p:ext uri="{BB962C8B-B14F-4D97-AF65-F5344CB8AC3E}">
        <p14:creationId xmlns:p14="http://schemas.microsoft.com/office/powerpoint/2010/main" val="148320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85" t="15438" r="8564" b="38397"/>
          <a:stretch/>
        </p:blipFill>
        <p:spPr>
          <a:xfrm>
            <a:off x="444500" y="1659587"/>
            <a:ext cx="10554435" cy="3871925"/>
          </a:xfrm>
          <a:prstGeom prst="rect">
            <a:avLst/>
          </a:prstGeom>
        </p:spPr>
      </p:pic>
    </p:spTree>
    <p:extLst>
      <p:ext uri="{BB962C8B-B14F-4D97-AF65-F5344CB8AC3E}">
        <p14:creationId xmlns:p14="http://schemas.microsoft.com/office/powerpoint/2010/main" val="8017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Arduino </a:t>
            </a:r>
            <a:r>
              <a:rPr lang="en-US" dirty="0" smtClean="0"/>
              <a:t>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85" t="15438" r="8564" b="38397"/>
          <a:stretch/>
        </p:blipFill>
        <p:spPr>
          <a:xfrm>
            <a:off x="444500" y="1659587"/>
            <a:ext cx="10554435" cy="3871925"/>
          </a:xfrm>
          <a:prstGeom prst="rect">
            <a:avLst/>
          </a:prstGeom>
        </p:spPr>
      </p:pic>
    </p:spTree>
    <p:extLst>
      <p:ext uri="{BB962C8B-B14F-4D97-AF65-F5344CB8AC3E}">
        <p14:creationId xmlns:p14="http://schemas.microsoft.com/office/powerpoint/2010/main" val="18891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ESP-01</a:t>
            </a:r>
            <a:r>
              <a:rPr lang="en-US" dirty="0" smtClean="0"/>
              <a:t> 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949" t="13562" r="8433" b="12386"/>
          <a:stretch/>
        </p:blipFill>
        <p:spPr>
          <a:xfrm>
            <a:off x="444500" y="1272208"/>
            <a:ext cx="9136822" cy="5386635"/>
          </a:xfrm>
          <a:prstGeom prst="rect">
            <a:avLst/>
          </a:prstGeom>
        </p:spPr>
      </p:pic>
    </p:spTree>
    <p:extLst>
      <p:ext uri="{BB962C8B-B14F-4D97-AF65-F5344CB8AC3E}">
        <p14:creationId xmlns:p14="http://schemas.microsoft.com/office/powerpoint/2010/main" val="3569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ESP-01</a:t>
            </a:r>
            <a:r>
              <a:rPr lang="en-US" dirty="0" smtClean="0"/>
              <a:t> 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85" t="13328" r="9354" b="11683"/>
          <a:stretch/>
        </p:blipFill>
        <p:spPr>
          <a:xfrm>
            <a:off x="444500" y="1078456"/>
            <a:ext cx="9335604" cy="5625977"/>
          </a:xfrm>
          <a:prstGeom prst="rect">
            <a:avLst/>
          </a:prstGeom>
        </p:spPr>
      </p:pic>
    </p:spTree>
    <p:extLst>
      <p:ext uri="{BB962C8B-B14F-4D97-AF65-F5344CB8AC3E}">
        <p14:creationId xmlns:p14="http://schemas.microsoft.com/office/powerpoint/2010/main" val="46939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ESP-01</a:t>
            </a:r>
            <a:r>
              <a:rPr lang="en-US" dirty="0" smtClean="0"/>
              <a:t> 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817" t="13796" r="9749" b="11918"/>
          <a:stretch/>
        </p:blipFill>
        <p:spPr>
          <a:xfrm>
            <a:off x="444500" y="1078455"/>
            <a:ext cx="9322352" cy="5607563"/>
          </a:xfrm>
          <a:prstGeom prst="rect">
            <a:avLst/>
          </a:prstGeom>
        </p:spPr>
      </p:pic>
    </p:spTree>
    <p:extLst>
      <p:ext uri="{BB962C8B-B14F-4D97-AF65-F5344CB8AC3E}">
        <p14:creationId xmlns:p14="http://schemas.microsoft.com/office/powerpoint/2010/main" val="277862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ESP-01</a:t>
            </a:r>
            <a:r>
              <a:rPr lang="en-US" dirty="0" smtClean="0"/>
              <a:t> 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27</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685" t="13328" r="9354" b="12386"/>
          <a:stretch/>
        </p:blipFill>
        <p:spPr>
          <a:xfrm>
            <a:off x="444499" y="1078455"/>
            <a:ext cx="9401865" cy="5612789"/>
          </a:xfrm>
          <a:prstGeom prst="rect">
            <a:avLst/>
          </a:prstGeom>
        </p:spPr>
      </p:pic>
    </p:spTree>
    <p:extLst>
      <p:ext uri="{BB962C8B-B14F-4D97-AF65-F5344CB8AC3E}">
        <p14:creationId xmlns:p14="http://schemas.microsoft.com/office/powerpoint/2010/main" val="237243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ESP-01</a:t>
            </a:r>
            <a:r>
              <a:rPr lang="en-US" dirty="0" smtClean="0"/>
              <a:t> Code</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28</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9763" t="15906" r="9091" b="21292"/>
          <a:stretch/>
        </p:blipFill>
        <p:spPr>
          <a:xfrm>
            <a:off x="583096" y="1192695"/>
            <a:ext cx="9692878" cy="4810540"/>
          </a:xfrm>
          <a:prstGeom prst="rect">
            <a:avLst/>
          </a:prstGeom>
        </p:spPr>
      </p:pic>
    </p:spTree>
    <p:extLst>
      <p:ext uri="{BB962C8B-B14F-4D97-AF65-F5344CB8AC3E}">
        <p14:creationId xmlns:p14="http://schemas.microsoft.com/office/powerpoint/2010/main" val="179854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Benefits Of Home automation Project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a:solidFill>
                  <a:srgbClr val="FFFF00"/>
                </a:solidFill>
              </a:rPr>
              <a:t>1. Convenience: </a:t>
            </a:r>
            <a:r>
              <a:rPr lang="en-US" sz="2000" dirty="0"/>
              <a:t>Home automation allows you to control your devices and appliances remotely, </a:t>
            </a:r>
            <a:r>
              <a:rPr lang="en-US" sz="2000" dirty="0" smtClean="0"/>
              <a:t>providing </a:t>
            </a:r>
            <a:r>
              <a:rPr lang="en-US" sz="2000" dirty="0"/>
              <a:t>you with convenience and flexibility. With the integration of Google Assistant and </a:t>
            </a:r>
            <a:r>
              <a:rPr lang="en-US" sz="2000" dirty="0" err="1"/>
              <a:t>Sinric</a:t>
            </a:r>
            <a:r>
              <a:rPr lang="en-US" sz="2000" dirty="0"/>
              <a:t> </a:t>
            </a:r>
            <a:r>
              <a:rPr lang="en-US" sz="2000" dirty="0" smtClean="0"/>
              <a:t>Pro</a:t>
            </a:r>
            <a:r>
              <a:rPr lang="en-US" sz="2000" dirty="0"/>
              <a:t>, we can control our devices using voice commands, making it effortless to manage our home </a:t>
            </a:r>
            <a:r>
              <a:rPr lang="en-US" sz="2000" dirty="0" smtClean="0"/>
              <a:t>environment</a:t>
            </a:r>
            <a:r>
              <a:rPr lang="en-US" sz="2000" dirty="0"/>
              <a:t>.</a:t>
            </a:r>
          </a:p>
          <a:p>
            <a:pPr marL="0" indent="0">
              <a:buNone/>
            </a:pPr>
            <a:r>
              <a:rPr lang="en-US" sz="2000" dirty="0">
                <a:solidFill>
                  <a:srgbClr val="FFFF00"/>
                </a:solidFill>
              </a:rPr>
              <a:t>2. Energy Efficiency: </a:t>
            </a:r>
            <a:r>
              <a:rPr lang="en-US" sz="2000" dirty="0"/>
              <a:t>Home automation systems enable us to optimize energy consumption. We can </a:t>
            </a:r>
            <a:r>
              <a:rPr lang="en-US" sz="2000" dirty="0" smtClean="0"/>
              <a:t>schedule </a:t>
            </a:r>
            <a:r>
              <a:rPr lang="en-US" sz="2000" dirty="0"/>
              <a:t>devices to turn on and off automatically or control them remotely. For example, we can </a:t>
            </a:r>
            <a:r>
              <a:rPr lang="en-US" sz="2000" dirty="0" smtClean="0"/>
              <a:t>turn </a:t>
            </a:r>
            <a:r>
              <a:rPr lang="en-US" sz="2000" dirty="0"/>
              <a:t>off lights, fans, or appliances when not in use, leading to energy savings and reducing our </a:t>
            </a:r>
            <a:r>
              <a:rPr lang="en-US" sz="2000" dirty="0" smtClean="0"/>
              <a:t>electricity </a:t>
            </a:r>
            <a:r>
              <a:rPr lang="en-US" sz="2000" dirty="0"/>
              <a:t>bills.</a:t>
            </a:r>
          </a:p>
          <a:p>
            <a:pPr marL="0" indent="0">
              <a:buNone/>
            </a:pPr>
            <a:r>
              <a:rPr lang="en-US" sz="2000" dirty="0">
                <a:solidFill>
                  <a:srgbClr val="FFFF00"/>
                </a:solidFill>
              </a:rPr>
              <a:t>3. Customizability: </a:t>
            </a:r>
            <a:r>
              <a:rPr lang="en-US" sz="2000" dirty="0"/>
              <a:t>One of the advantages of building own home automation project is the ability to </a:t>
            </a:r>
            <a:r>
              <a:rPr lang="en-US" sz="2000" dirty="0" smtClean="0"/>
              <a:t>customize </a:t>
            </a:r>
            <a:r>
              <a:rPr lang="en-US" sz="2000" dirty="0"/>
              <a:t>it according to our specific needs. We can choose the devices and functionalities we </a:t>
            </a:r>
            <a:r>
              <a:rPr lang="en-US" sz="2000" dirty="0" smtClean="0"/>
              <a:t>want </a:t>
            </a:r>
            <a:r>
              <a:rPr lang="en-US" sz="2000" dirty="0"/>
              <a:t>to integrate into our system and tailor it to match our preferences</a:t>
            </a:r>
            <a:r>
              <a:rPr lang="en-US" sz="2000" dirty="0" smtClean="0"/>
              <a:t>.</a:t>
            </a:r>
          </a:p>
          <a:p>
            <a:pPr marL="0" indent="0">
              <a:buNone/>
            </a:pPr>
            <a:r>
              <a:rPr lang="en-US" sz="2000" dirty="0">
                <a:solidFill>
                  <a:srgbClr val="FFFF00"/>
                </a:solidFill>
              </a:rPr>
              <a:t>4. Scalability: </a:t>
            </a:r>
            <a:r>
              <a:rPr lang="en-US" sz="2000" dirty="0"/>
              <a:t>Arduino UNO and ESP01 are versatile platforms that allow for easy expansion </a:t>
            </a:r>
            <a:r>
              <a:rPr lang="en-US" sz="2000" dirty="0" smtClean="0"/>
              <a:t>and scalability</a:t>
            </a:r>
            <a:r>
              <a:rPr lang="en-US" sz="2000" dirty="0"/>
              <a:t>. We can add more devices, sensors, or modules to our home automation system in the </a:t>
            </a:r>
            <a:r>
              <a:rPr lang="en-US" sz="2000" dirty="0" smtClean="0"/>
              <a:t>future</a:t>
            </a:r>
            <a:r>
              <a:rPr lang="en-US" sz="2000" dirty="0"/>
              <a:t>, enabling us to gradually build and expand our smart home setup as our needs evolve.</a:t>
            </a:r>
          </a:p>
          <a:p>
            <a:pPr marL="0" indent="0">
              <a:buNone/>
            </a:pP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29</a:t>
            </a:fld>
            <a:endParaRPr lang="en-US" dirty="0"/>
          </a:p>
        </p:txBody>
      </p:sp>
    </p:spTree>
    <p:extLst>
      <p:ext uri="{BB962C8B-B14F-4D97-AF65-F5344CB8AC3E}">
        <p14:creationId xmlns:p14="http://schemas.microsoft.com/office/powerpoint/2010/main" val="58871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57130"/>
          </a:xfrm>
        </p:spPr>
        <p:txBody>
          <a:bodyPr/>
          <a:lstStyle/>
          <a:p>
            <a:r>
              <a:rPr lang="en-US" sz="4800" dirty="0" smtClean="0"/>
              <a:t>Content</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300055"/>
            <a:ext cx="10515048" cy="5380145"/>
          </a:xfrm>
        </p:spPr>
        <p:txBody>
          <a:bodyPr/>
          <a:lstStyle/>
          <a:p>
            <a:r>
              <a:rPr lang="en-US" sz="2400" dirty="0" smtClean="0"/>
              <a:t>Introduction</a:t>
            </a:r>
          </a:p>
          <a:p>
            <a:r>
              <a:rPr lang="en-US" sz="2400" dirty="0" smtClean="0"/>
              <a:t>Block Diagram</a:t>
            </a:r>
          </a:p>
          <a:p>
            <a:r>
              <a:rPr lang="en-US" sz="2400" dirty="0" smtClean="0"/>
              <a:t>Components Required</a:t>
            </a:r>
          </a:p>
          <a:p>
            <a:r>
              <a:rPr lang="en-US" sz="2400" dirty="0" err="1"/>
              <a:t>Sinric</a:t>
            </a:r>
            <a:r>
              <a:rPr lang="en-US" sz="2400" dirty="0"/>
              <a:t> Pro and Google Assistants </a:t>
            </a:r>
            <a:r>
              <a:rPr lang="en-US" sz="2400" dirty="0" smtClean="0"/>
              <a:t>Connectivity</a:t>
            </a:r>
          </a:p>
          <a:p>
            <a:r>
              <a:rPr lang="en-US" sz="2400" dirty="0" smtClean="0"/>
              <a:t>Arduino </a:t>
            </a:r>
            <a:r>
              <a:rPr lang="en-US" sz="2400" dirty="0"/>
              <a:t>and ESP-01 </a:t>
            </a:r>
            <a:r>
              <a:rPr lang="en-US" sz="2400" dirty="0" smtClean="0"/>
              <a:t>Connectivity</a:t>
            </a:r>
          </a:p>
          <a:p>
            <a:r>
              <a:rPr lang="en-US" sz="2400" dirty="0"/>
              <a:t>ESP-01 </a:t>
            </a:r>
            <a:r>
              <a:rPr lang="en-US" sz="2400" dirty="0" smtClean="0"/>
              <a:t>Connectivity </a:t>
            </a:r>
            <a:r>
              <a:rPr lang="en-US" sz="2400" dirty="0"/>
              <a:t>to the </a:t>
            </a:r>
            <a:r>
              <a:rPr lang="en-US" sz="2400" dirty="0" smtClean="0"/>
              <a:t>Internet</a:t>
            </a:r>
          </a:p>
          <a:p>
            <a:r>
              <a:rPr lang="en-US" sz="2400" dirty="0"/>
              <a:t>Arduino</a:t>
            </a:r>
            <a:r>
              <a:rPr lang="en-US" sz="2400" dirty="0" smtClean="0"/>
              <a:t> Code</a:t>
            </a:r>
          </a:p>
          <a:p>
            <a:r>
              <a:rPr lang="en-US" sz="2400" dirty="0"/>
              <a:t>ESP-01 </a:t>
            </a:r>
            <a:r>
              <a:rPr lang="en-US" sz="2400" dirty="0" smtClean="0"/>
              <a:t>Code</a:t>
            </a:r>
          </a:p>
          <a:p>
            <a:r>
              <a:rPr lang="en-US" sz="2400" dirty="0"/>
              <a:t>Benefits Of Home automation </a:t>
            </a:r>
            <a:r>
              <a:rPr lang="en-US" sz="2400" dirty="0" smtClean="0"/>
              <a:t>Project</a:t>
            </a:r>
          </a:p>
          <a:p>
            <a:r>
              <a:rPr lang="en-US" sz="2400" dirty="0"/>
              <a:t>Future Scope of the </a:t>
            </a:r>
            <a:r>
              <a:rPr lang="en-US" sz="2400" dirty="0" smtClean="0"/>
              <a:t>Project</a:t>
            </a:r>
          </a:p>
          <a:p>
            <a:r>
              <a:rPr lang="en-US" sz="2400" dirty="0" smtClean="0"/>
              <a:t>Conclusion</a:t>
            </a:r>
          </a:p>
          <a:p>
            <a:endParaRPr lang="en-US" sz="2800" dirty="0" smtClean="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212820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Benefits Of Home automation Project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smtClean="0">
                <a:solidFill>
                  <a:srgbClr val="FFFF00"/>
                </a:solidFill>
              </a:rPr>
              <a:t>5</a:t>
            </a:r>
            <a:r>
              <a:rPr lang="en-US" sz="2000" dirty="0">
                <a:solidFill>
                  <a:srgbClr val="FFFF00"/>
                </a:solidFill>
              </a:rPr>
              <a:t>. Learning Experience: </a:t>
            </a:r>
            <a:r>
              <a:rPr lang="en-US" sz="2000" dirty="0"/>
              <a:t>Undertaking a project like this provides an excellent learning experience. We </a:t>
            </a:r>
            <a:r>
              <a:rPr lang="en-US" sz="2000" dirty="0" smtClean="0"/>
              <a:t>will </a:t>
            </a:r>
            <a:r>
              <a:rPr lang="en-US" sz="2000" dirty="0"/>
              <a:t>gain hands-on experience with programming, electronics, and hardware integration. This </a:t>
            </a:r>
            <a:r>
              <a:rPr lang="en-US" sz="2000" dirty="0" smtClean="0"/>
              <a:t>project </a:t>
            </a:r>
            <a:r>
              <a:rPr lang="en-US" sz="2000" dirty="0"/>
              <a:t>will enhance our understanding of Arduino, ESP01, relay modules, and </a:t>
            </a:r>
            <a:r>
              <a:rPr lang="en-US" sz="2000" dirty="0" err="1"/>
              <a:t>IoT</a:t>
            </a:r>
            <a:r>
              <a:rPr lang="en-US" sz="2000" dirty="0"/>
              <a:t> (Internet of </a:t>
            </a:r>
            <a:r>
              <a:rPr lang="en-US" sz="2000" dirty="0" smtClean="0"/>
              <a:t>things</a:t>
            </a:r>
            <a:r>
              <a:rPr lang="en-US" sz="2000" dirty="0"/>
              <a:t>) technologies, which can be valuable for future career opportunities.</a:t>
            </a:r>
          </a:p>
          <a:p>
            <a:pPr marL="0" indent="0">
              <a:buNone/>
            </a:pPr>
            <a:r>
              <a:rPr lang="en-US" sz="2000" dirty="0">
                <a:solidFill>
                  <a:srgbClr val="FFFF00"/>
                </a:solidFill>
              </a:rPr>
              <a:t>6. Cost-Effectiveness: </a:t>
            </a:r>
            <a:r>
              <a:rPr lang="en-US" sz="2000" dirty="0"/>
              <a:t>Building our own home automation project using Arduino and ESP01 can be </a:t>
            </a:r>
            <a:r>
              <a:rPr lang="en-US" sz="2000" dirty="0" smtClean="0"/>
              <a:t>cost-effective </a:t>
            </a:r>
            <a:r>
              <a:rPr lang="en-US" sz="2000" dirty="0"/>
              <a:t>compared to purchasing commercial smart home solutions. </a:t>
            </a:r>
            <a:endParaRPr lang="en-US" sz="2000" dirty="0" smtClean="0"/>
          </a:p>
          <a:p>
            <a:pPr marL="0" indent="0">
              <a:buNone/>
            </a:pPr>
            <a:r>
              <a:rPr lang="en-US" sz="2000" dirty="0" smtClean="0">
                <a:solidFill>
                  <a:srgbClr val="FFFF00"/>
                </a:solidFill>
              </a:rPr>
              <a:t>7</a:t>
            </a:r>
            <a:r>
              <a:rPr lang="en-US" sz="2000" dirty="0">
                <a:solidFill>
                  <a:srgbClr val="FFFF00"/>
                </a:solidFill>
              </a:rPr>
              <a:t>. Integration with Google Assistant: </a:t>
            </a:r>
            <a:r>
              <a:rPr lang="en-US" sz="2000" dirty="0"/>
              <a:t>By integrating our project with Google Assistant, we can </a:t>
            </a:r>
            <a:r>
              <a:rPr lang="en-US" sz="2000" dirty="0" smtClean="0"/>
              <a:t>leverage </a:t>
            </a:r>
            <a:r>
              <a:rPr lang="en-US" sz="2000" dirty="0"/>
              <a:t>the power of voice commands to control our devices. It adds convenience by allowing </a:t>
            </a:r>
            <a:r>
              <a:rPr lang="en-US" sz="2000" dirty="0" smtClean="0"/>
              <a:t>us to </a:t>
            </a:r>
            <a:r>
              <a:rPr lang="en-US" sz="2000" dirty="0"/>
              <a:t>control our home environment without physically interacting with switches or remotes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30</a:t>
            </a:fld>
            <a:endParaRPr lang="en-US" dirty="0"/>
          </a:p>
        </p:txBody>
      </p:sp>
    </p:spTree>
    <p:extLst>
      <p:ext uri="{BB962C8B-B14F-4D97-AF65-F5344CB8AC3E}">
        <p14:creationId xmlns:p14="http://schemas.microsoft.com/office/powerpoint/2010/main" val="206961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Future Scope of the Project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a:t>The future scope of our home automation project is promising, as the field of home automation </a:t>
            </a:r>
            <a:r>
              <a:rPr lang="en-US" sz="2000" dirty="0" smtClean="0"/>
              <a:t>continues </a:t>
            </a:r>
            <a:r>
              <a:rPr lang="en-US" sz="2000" dirty="0"/>
              <a:t>to evolve and advance. </a:t>
            </a:r>
          </a:p>
          <a:p>
            <a:pPr marL="0" indent="0">
              <a:buNone/>
            </a:pPr>
            <a:r>
              <a:rPr lang="en-US" sz="2000" dirty="0">
                <a:solidFill>
                  <a:srgbClr val="FFFF00"/>
                </a:solidFill>
              </a:rPr>
              <a:t>1. Integration with More Smart Devices: </a:t>
            </a:r>
            <a:r>
              <a:rPr lang="en-US" sz="2000" dirty="0"/>
              <a:t>As the Internet of Things (</a:t>
            </a:r>
            <a:r>
              <a:rPr lang="en-US" sz="2000" dirty="0" err="1"/>
              <a:t>IoT</a:t>
            </a:r>
            <a:r>
              <a:rPr lang="en-US" sz="2000" dirty="0"/>
              <a:t>) expands, the number and </a:t>
            </a:r>
            <a:r>
              <a:rPr lang="en-US" sz="2000" dirty="0" smtClean="0"/>
              <a:t>variety </a:t>
            </a:r>
            <a:r>
              <a:rPr lang="en-US" sz="2000" dirty="0"/>
              <a:t>of smart devices available on the market will continue to grow. We can explore integrating </a:t>
            </a:r>
            <a:r>
              <a:rPr lang="en-US" sz="2000" dirty="0" smtClean="0"/>
              <a:t>our </a:t>
            </a:r>
            <a:r>
              <a:rPr lang="en-US" sz="2000" dirty="0"/>
              <a:t>project with a wider range of devices, such as smart thermostats, door locks, window blinds, </a:t>
            </a:r>
            <a:r>
              <a:rPr lang="en-US" sz="2000" dirty="0" smtClean="0"/>
              <a:t>security </a:t>
            </a:r>
            <a:r>
              <a:rPr lang="en-US" sz="2000" dirty="0"/>
              <a:t>cameras, and kitchen appliances. This will allow for more comprehensive control and </a:t>
            </a:r>
            <a:r>
              <a:rPr lang="en-US" sz="2000" dirty="0" smtClean="0"/>
              <a:t>automation </a:t>
            </a:r>
            <a:r>
              <a:rPr lang="en-US" sz="2000" dirty="0"/>
              <a:t>of our home environment.</a:t>
            </a:r>
          </a:p>
          <a:p>
            <a:pPr marL="0" indent="0">
              <a:buNone/>
            </a:pPr>
            <a:r>
              <a:rPr lang="en-US" sz="2000" dirty="0">
                <a:solidFill>
                  <a:srgbClr val="FFFF00"/>
                </a:solidFill>
              </a:rPr>
              <a:t>2. Machine Learning and Artificial Intelligence: </a:t>
            </a:r>
            <a:r>
              <a:rPr lang="en-US" sz="2000" dirty="0"/>
              <a:t>Incorporating machine learning and artificial </a:t>
            </a:r>
            <a:r>
              <a:rPr lang="en-US" sz="2000" dirty="0" smtClean="0"/>
              <a:t>intelligence </a:t>
            </a:r>
            <a:r>
              <a:rPr lang="en-US" sz="2000" dirty="0"/>
              <a:t>(AI) into our home automation system can enable it to learn and adapt to your </a:t>
            </a:r>
            <a:r>
              <a:rPr lang="en-US" sz="2000" dirty="0" smtClean="0"/>
              <a:t>preferences </a:t>
            </a:r>
            <a:r>
              <a:rPr lang="en-US" sz="2000" dirty="0"/>
              <a:t>and behavior patterns. This can enhance automation features, optimize </a:t>
            </a:r>
            <a:r>
              <a:rPr lang="en-US" sz="2000" dirty="0" smtClean="0"/>
              <a:t>energy usage</a:t>
            </a:r>
            <a:r>
              <a:rPr lang="en-US" sz="2000" dirty="0"/>
              <a:t>, </a:t>
            </a:r>
            <a:r>
              <a:rPr lang="en-US" sz="2000" dirty="0" smtClean="0"/>
              <a:t>and </a:t>
            </a:r>
            <a:r>
              <a:rPr lang="en-US" sz="2000" dirty="0"/>
              <a:t>provide personalized experiences tailored to individual household members</a:t>
            </a:r>
            <a:r>
              <a:rPr lang="en-US" sz="2000" dirty="0" smtClean="0"/>
              <a:t>.</a:t>
            </a:r>
          </a:p>
          <a:p>
            <a:pPr marL="0" indent="0">
              <a:buNone/>
            </a:pPr>
            <a:r>
              <a:rPr lang="en-US" sz="2000" dirty="0">
                <a:solidFill>
                  <a:srgbClr val="FFFF00"/>
                </a:solidFill>
              </a:rPr>
              <a:t>3. Voice Assistant Improvements: </a:t>
            </a:r>
            <a:r>
              <a:rPr lang="en-US" sz="2000" dirty="0"/>
              <a:t>Voice assistants like Google Assistant are constantly evolving and </a:t>
            </a:r>
            <a:r>
              <a:rPr lang="en-US" sz="2000" dirty="0" smtClean="0"/>
              <a:t>becoming </a:t>
            </a:r>
            <a:r>
              <a:rPr lang="en-US" sz="2000" dirty="0"/>
              <a:t>more advanced. Future improvements in natural language processing and voice </a:t>
            </a:r>
            <a:r>
              <a:rPr lang="en-US" sz="2000" dirty="0" smtClean="0"/>
              <a:t>recognition </a:t>
            </a:r>
            <a:r>
              <a:rPr lang="en-US" sz="2000" dirty="0"/>
              <a:t>technology will lead to more accurate and seamless voice control experiences. </a:t>
            </a:r>
            <a:r>
              <a:rPr lang="en-US" sz="2000" dirty="0" smtClean="0"/>
              <a:t>Integrating </a:t>
            </a:r>
            <a:r>
              <a:rPr lang="en-US" sz="2000" dirty="0"/>
              <a:t>these advancements into our project can enhance user interaction and make our </a:t>
            </a:r>
            <a:r>
              <a:rPr lang="en-US" sz="2000" dirty="0" smtClean="0"/>
              <a:t>system </a:t>
            </a:r>
            <a:r>
              <a:rPr lang="en-US" sz="2000" dirty="0"/>
              <a:t>more intuitive and </a:t>
            </a:r>
            <a:r>
              <a:rPr lang="en-US" sz="2000" dirty="0" smtClean="0"/>
              <a:t>user-friendly.</a:t>
            </a: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31</a:t>
            </a:fld>
            <a:endParaRPr lang="en-US" dirty="0"/>
          </a:p>
        </p:txBody>
      </p:sp>
    </p:spTree>
    <p:extLst>
      <p:ext uri="{BB962C8B-B14F-4D97-AF65-F5344CB8AC3E}">
        <p14:creationId xmlns:p14="http://schemas.microsoft.com/office/powerpoint/2010/main" val="26725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Future Scope of the Project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a:solidFill>
                  <a:srgbClr val="FFFF00"/>
                </a:solidFill>
              </a:rPr>
              <a:t>4. Energy Management and Sustainability: </a:t>
            </a:r>
            <a:r>
              <a:rPr lang="en-US" sz="2000" dirty="0"/>
              <a:t>With a growing focus on sustainability and energy </a:t>
            </a:r>
            <a:r>
              <a:rPr lang="en-US" sz="2000" dirty="0" smtClean="0"/>
              <a:t>conservation</a:t>
            </a:r>
            <a:r>
              <a:rPr lang="en-US" sz="2000" dirty="0"/>
              <a:t>, there will be increasing demand for home automation solutions that help manage </a:t>
            </a:r>
            <a:r>
              <a:rPr lang="en-US" sz="2000" dirty="0" smtClean="0"/>
              <a:t>energy </a:t>
            </a:r>
            <a:r>
              <a:rPr lang="en-US" sz="2000" dirty="0"/>
              <a:t>usage efficiently. We can explore incorporating features like energy monitoring, smart </a:t>
            </a:r>
            <a:r>
              <a:rPr lang="en-US" sz="2000" dirty="0" smtClean="0"/>
              <a:t>power </a:t>
            </a:r>
            <a:r>
              <a:rPr lang="en-US" sz="2000" dirty="0"/>
              <a:t>management, and renewable energy integration into our project, enabling homeowners to </a:t>
            </a:r>
            <a:r>
              <a:rPr lang="en-US" sz="2000" dirty="0" smtClean="0"/>
              <a:t>make </a:t>
            </a:r>
            <a:r>
              <a:rPr lang="en-US" sz="2000" dirty="0"/>
              <a:t>more sustainable choices and reduce their carbon footprint.</a:t>
            </a:r>
          </a:p>
          <a:p>
            <a:pPr marL="0" indent="0">
              <a:buNone/>
            </a:pPr>
            <a:r>
              <a:rPr lang="en-US" sz="2000" dirty="0">
                <a:solidFill>
                  <a:srgbClr val="FFFF00"/>
                </a:solidFill>
              </a:rPr>
              <a:t>5. Enhanced Security and Privacy: </a:t>
            </a:r>
            <a:r>
              <a:rPr lang="en-US" sz="2000" dirty="0"/>
              <a:t>Home security is an area that will continue to see advancements. </a:t>
            </a:r>
            <a:r>
              <a:rPr lang="en-US" sz="2000" dirty="0" smtClean="0"/>
              <a:t>Integrating </a:t>
            </a:r>
            <a:r>
              <a:rPr lang="en-US" sz="2000" dirty="0"/>
              <a:t>advanced security features such as facial recognition, biometric authentication, and </a:t>
            </a:r>
            <a:r>
              <a:rPr lang="en-US" sz="2000" dirty="0" smtClean="0"/>
              <a:t>advanced </a:t>
            </a:r>
            <a:r>
              <a:rPr lang="en-US" sz="2000" dirty="0"/>
              <a:t>encryption protocols can further enhance the security and privacy of our </a:t>
            </a:r>
            <a:r>
              <a:rPr lang="en-US" sz="2000" dirty="0" smtClean="0"/>
              <a:t>home automation </a:t>
            </a:r>
            <a:r>
              <a:rPr lang="en-US" sz="2000" dirty="0"/>
              <a:t>system, ensuring the protection of user data and preventing unauthorized access. By </a:t>
            </a:r>
            <a:r>
              <a:rPr lang="en-US" sz="2000" dirty="0" smtClean="0"/>
              <a:t>integrating </a:t>
            </a:r>
            <a:r>
              <a:rPr lang="en-US" sz="2000" dirty="0"/>
              <a:t>sensors, cameras, and alarms, we can monitor and control our security system </a:t>
            </a:r>
            <a:r>
              <a:rPr lang="en-US" sz="2000" dirty="0" smtClean="0"/>
              <a:t>remotely</a:t>
            </a:r>
            <a:r>
              <a:rPr lang="en-US" sz="2000" dirty="0"/>
              <a:t>. For instance, we can receive notifications on our smartphone if a motion sensor detects </a:t>
            </a:r>
            <a:r>
              <a:rPr lang="en-US" sz="2000" dirty="0" smtClean="0"/>
              <a:t>movement</a:t>
            </a:r>
            <a:r>
              <a:rPr lang="en-US" sz="2000" dirty="0"/>
              <a:t>, allowing us to take immediate action or alert the authorities if necessary.</a:t>
            </a:r>
          </a:p>
          <a:p>
            <a:pPr marL="0" indent="0">
              <a:buNone/>
            </a:pPr>
            <a:r>
              <a:rPr lang="en-US" sz="2000" dirty="0">
                <a:solidFill>
                  <a:srgbClr val="FFFF00"/>
                </a:solidFill>
              </a:rPr>
              <a:t>6. Cloud Integration and Remote Access: </a:t>
            </a:r>
            <a:r>
              <a:rPr lang="en-US" sz="2000" dirty="0"/>
              <a:t>Cloud-based integration allows for remote access and </a:t>
            </a:r>
            <a:r>
              <a:rPr lang="en-US" sz="2000" dirty="0" smtClean="0"/>
              <a:t>control </a:t>
            </a:r>
            <a:r>
              <a:rPr lang="en-US" sz="2000" dirty="0"/>
              <a:t>of our home automation system from anywhere in the world. We can explore integrating </a:t>
            </a:r>
            <a:r>
              <a:rPr lang="en-US" sz="2000" dirty="0" smtClean="0"/>
              <a:t>cloud </a:t>
            </a:r>
            <a:r>
              <a:rPr lang="en-US" sz="2000" dirty="0"/>
              <a:t>platforms to store data, receive notifications, and manage our system remotely. This opens </a:t>
            </a:r>
            <a:r>
              <a:rPr lang="en-US" sz="2000" dirty="0" smtClean="0"/>
              <a:t>up </a:t>
            </a:r>
            <a:r>
              <a:rPr lang="en-US" sz="2000" dirty="0"/>
              <a:t>possibilities for additional functionalities, such as data analytics, system monitoring, and remote </a:t>
            </a:r>
            <a:r>
              <a:rPr lang="en-US" sz="2000" dirty="0" smtClean="0"/>
              <a:t>troubleshooting.</a:t>
            </a:r>
            <a:endParaRPr lang="en-US" sz="20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32</a:t>
            </a:fld>
            <a:endParaRPr lang="en-US" dirty="0"/>
          </a:p>
        </p:txBody>
      </p:sp>
    </p:spTree>
    <p:extLst>
      <p:ext uri="{BB962C8B-B14F-4D97-AF65-F5344CB8AC3E}">
        <p14:creationId xmlns:p14="http://schemas.microsoft.com/office/powerpoint/2010/main" val="26307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Future Scope of the Project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a:solidFill>
                  <a:srgbClr val="FFFF00"/>
                </a:solidFill>
              </a:rPr>
              <a:t>7. Smart Home Ecosystems: </a:t>
            </a:r>
            <a:r>
              <a:rPr lang="en-US" sz="2000" dirty="0"/>
              <a:t>The future of home automation lies in the development of </a:t>
            </a:r>
            <a:r>
              <a:rPr lang="en-US" sz="2000" dirty="0" smtClean="0"/>
              <a:t>interconnected </a:t>
            </a:r>
            <a:r>
              <a:rPr lang="en-US" sz="2000" dirty="0"/>
              <a:t>smart home ecosystems. Integration with other smart devices and platforms, such </a:t>
            </a:r>
            <a:r>
              <a:rPr lang="en-US" sz="2000" dirty="0" smtClean="0"/>
              <a:t>as </a:t>
            </a:r>
            <a:r>
              <a:rPr lang="en-US" sz="2000" dirty="0"/>
              <a:t>wearable devices, voice assistants, can create a seamless and holistic smart home experience</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33</a:t>
            </a:fld>
            <a:endParaRPr lang="en-US" dirty="0"/>
          </a:p>
        </p:txBody>
      </p:sp>
    </p:spTree>
    <p:extLst>
      <p:ext uri="{BB962C8B-B14F-4D97-AF65-F5344CB8AC3E}">
        <p14:creationId xmlns:p14="http://schemas.microsoft.com/office/powerpoint/2010/main" val="30915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smtClean="0"/>
              <a:t>Conclusion</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26771"/>
            <a:ext cx="11247229" cy="5453429"/>
          </a:xfrm>
        </p:spPr>
        <p:txBody>
          <a:bodyPr/>
          <a:lstStyle/>
          <a:p>
            <a:pPr marL="0" indent="0">
              <a:buNone/>
            </a:pPr>
            <a:r>
              <a:rPr lang="en-US" sz="2000" dirty="0" smtClean="0"/>
              <a:t>Home </a:t>
            </a:r>
            <a:r>
              <a:rPr lang="en-US" sz="2000" dirty="0"/>
              <a:t>automation systems have revolutionized the way we interact with our homes and have become increasingly popular in recent years. These systems offer numerous benefits, including </a:t>
            </a:r>
            <a:r>
              <a:rPr lang="en-US" sz="2000" dirty="0" smtClean="0"/>
              <a:t>convenience</a:t>
            </a:r>
            <a:r>
              <a:rPr lang="en-US" sz="2000" dirty="0"/>
              <a:t>, energy efficiency, improved security, and enhanced comfort</a:t>
            </a:r>
            <a:r>
              <a:rPr lang="en-US" sz="2000" dirty="0" smtClean="0"/>
              <a:t>.</a:t>
            </a:r>
            <a:endParaRPr lang="en-US" sz="2000" dirty="0"/>
          </a:p>
          <a:p>
            <a:pPr marL="0" indent="0">
              <a:buNone/>
            </a:pPr>
            <a:r>
              <a:rPr lang="en-US" sz="2000" dirty="0"/>
              <a:t>Home automation systems also contribute to improved security. Integration with security cameras, door locks, and alarm systems enables remote monitoring and control of your home's security. You can receive alerts, view live feeds, and even remotely lock or unlock doors, enhancing the safety of your property</a:t>
            </a:r>
            <a:r>
              <a:rPr lang="en-US" sz="2000" dirty="0" smtClean="0"/>
              <a:t>.</a:t>
            </a:r>
          </a:p>
          <a:p>
            <a:pPr marL="0" indent="0">
              <a:buNone/>
            </a:pPr>
            <a:r>
              <a:rPr lang="en-US" sz="2000" dirty="0"/>
              <a:t>Furthermore, home automation systems offer enhanced comfort and customization. You can program personalized settings to adjust lighting, temperature, and audiovisual equipment based on your preferences. Smart home assistants, such as voice-activated speakers, provide additional convenience by allowing you to control devices through voice commands</a:t>
            </a:r>
            <a:r>
              <a:rPr lang="en-US" sz="2000" dirty="0" smtClean="0"/>
              <a:t>.</a:t>
            </a:r>
          </a:p>
          <a:p>
            <a:pPr marL="0" indent="0">
              <a:buNone/>
            </a:pPr>
            <a:r>
              <a:rPr lang="en-US" sz="2000" dirty="0" smtClean="0"/>
              <a:t>Home </a:t>
            </a:r>
            <a:r>
              <a:rPr lang="en-US" sz="2000" dirty="0"/>
              <a:t>automation systems have the potential to significantly enhance our daily lives by offering convenience, energy efficiency, security, and customization. While there may be initial costs and considerations for compatibility and security, the benefits make home automation an attractive option for modern homeowners seeking a more streamlined and efficient living environment.</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34</a:t>
            </a:fld>
            <a:endParaRPr lang="en-US" dirty="0"/>
          </a:p>
        </p:txBody>
      </p:sp>
    </p:spTree>
    <p:extLst>
      <p:ext uri="{BB962C8B-B14F-4D97-AF65-F5344CB8AC3E}">
        <p14:creationId xmlns:p14="http://schemas.microsoft.com/office/powerpoint/2010/main" val="12168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r>
              <a:rPr lang="en-GB" dirty="0"/>
              <a:t/>
            </a:r>
            <a:br>
              <a:rPr lang="en-GB" dirty="0"/>
            </a:br>
            <a:r>
              <a:rPr lang="en-GB" dirty="0" smtClean="0"/>
              <a:t>    </a:t>
            </a:r>
            <a:endParaRPr lang="en-GB" sz="4000"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Introduction</a:t>
            </a:r>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245718" y="1339149"/>
            <a:ext cx="11164404" cy="4881432"/>
          </a:xfrm>
        </p:spPr>
        <p:txBody>
          <a:bodyPr/>
          <a:lstStyle/>
          <a:p>
            <a:r>
              <a:rPr lang="en-US" sz="2800" dirty="0"/>
              <a:t>Home automation involves introducing a degree of computerized or automatic control to certain electrical and electronics system in a building</a:t>
            </a:r>
            <a:r>
              <a:rPr lang="en-US" sz="2800" dirty="0" smtClean="0"/>
              <a:t>.</a:t>
            </a:r>
          </a:p>
          <a:p>
            <a:pPr marL="0" indent="0">
              <a:buNone/>
            </a:pPr>
            <a:r>
              <a:rPr lang="en-US" dirty="0"/>
              <a:t>Home automation” refers to the automatic and electronic control of household features, activity, and appliances. In simple terms, it means you can easily control the utilities and features of your home via the Internet to make life more convenient </a:t>
            </a:r>
            <a:r>
              <a:rPr lang="en-US"/>
              <a:t>and </a:t>
            </a:r>
            <a:r>
              <a:rPr lang="en-US" smtClean="0"/>
              <a:t>secure.</a:t>
            </a:r>
            <a:endParaRPr lang="en-US" dirty="0"/>
          </a:p>
          <a:p>
            <a:pPr marL="0" indent="0">
              <a:buNone/>
            </a:pPr>
            <a:r>
              <a:rPr lang="en-US" sz="2800" dirty="0" smtClean="0"/>
              <a:t>These includes </a:t>
            </a:r>
            <a:r>
              <a:rPr lang="en-US" sz="2800" dirty="0"/>
              <a:t>lighting, temperature control, etc... this paper demonstrate a simple home automation system which contains a remote mobile host controller and several client module (home appliances</a:t>
            </a:r>
            <a:r>
              <a:rPr lang="en-US" sz="2800" dirty="0" smtClean="0"/>
              <a:t>).</a:t>
            </a:r>
            <a:endParaRPr lang="en-US" sz="2800" dirty="0"/>
          </a:p>
          <a:p>
            <a:r>
              <a:rPr lang="en-US" sz="2800" dirty="0" smtClean="0"/>
              <a:t>The </a:t>
            </a:r>
            <a:r>
              <a:rPr lang="en-US" sz="2800" dirty="0"/>
              <a:t>client modules communicate with host controllers through a wireless device such as </a:t>
            </a:r>
            <a:r>
              <a:rPr lang="en-US" sz="2800" dirty="0" smtClean="0"/>
              <a:t>an </a:t>
            </a:r>
            <a:r>
              <a:rPr lang="en-US" sz="2800" dirty="0"/>
              <a:t>android based smart phone.</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17511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708475" y="265624"/>
            <a:ext cx="11214100" cy="701731"/>
          </a:xfrm>
        </p:spPr>
        <p:txBody>
          <a:bodyPr/>
          <a:lstStyle/>
          <a:p>
            <a:r>
              <a:rPr lang="en-US" sz="4400" dirty="0" smtClean="0"/>
              <a:t>Block Diagram</a:t>
            </a:r>
            <a:endParaRPr lang="en-US" sz="44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8744"/>
          <a:stretch/>
        </p:blipFill>
        <p:spPr>
          <a:xfrm>
            <a:off x="2943783" y="1078457"/>
            <a:ext cx="2136875" cy="1784014"/>
          </a:xfrm>
          <a:prstGeom prst="rect">
            <a:avLst/>
          </a:prstGeom>
        </p:spPr>
      </p:pic>
      <p:pic>
        <p:nvPicPr>
          <p:cNvPr id="5" name="Picture 4"/>
          <p:cNvPicPr>
            <a:picLocks noChangeAspect="1"/>
          </p:cNvPicPr>
          <p:nvPr/>
        </p:nvPicPr>
        <p:blipFill>
          <a:blip r:embed="rId3"/>
          <a:stretch>
            <a:fillRect/>
          </a:stretch>
        </p:blipFill>
        <p:spPr>
          <a:xfrm>
            <a:off x="9079558" y="3115777"/>
            <a:ext cx="1786283" cy="1780186"/>
          </a:xfrm>
          <a:prstGeom prst="rect">
            <a:avLst/>
          </a:prstGeom>
        </p:spPr>
      </p:pic>
      <p:pic>
        <p:nvPicPr>
          <p:cNvPr id="6" name="Picture 5"/>
          <p:cNvPicPr>
            <a:picLocks noChangeAspect="1"/>
          </p:cNvPicPr>
          <p:nvPr/>
        </p:nvPicPr>
        <p:blipFill>
          <a:blip r:embed="rId4"/>
          <a:stretch>
            <a:fillRect/>
          </a:stretch>
        </p:blipFill>
        <p:spPr>
          <a:xfrm>
            <a:off x="6387839" y="1063995"/>
            <a:ext cx="1944793" cy="1798476"/>
          </a:xfrm>
          <a:prstGeom prst="rect">
            <a:avLst/>
          </a:prstGeom>
        </p:spPr>
      </p:pic>
      <p:pic>
        <p:nvPicPr>
          <p:cNvPr id="8" name="Picture 7"/>
          <p:cNvPicPr>
            <a:picLocks noChangeAspect="1"/>
          </p:cNvPicPr>
          <p:nvPr/>
        </p:nvPicPr>
        <p:blipFill>
          <a:blip r:embed="rId5"/>
          <a:stretch>
            <a:fillRect/>
          </a:stretch>
        </p:blipFill>
        <p:spPr>
          <a:xfrm>
            <a:off x="3280579" y="1063995"/>
            <a:ext cx="1463281" cy="1135104"/>
          </a:xfrm>
          <a:prstGeom prst="rect">
            <a:avLst/>
          </a:prstGeom>
        </p:spPr>
      </p:pic>
      <p:pic>
        <p:nvPicPr>
          <p:cNvPr id="9" name="Picture 8"/>
          <p:cNvPicPr>
            <a:picLocks noChangeAspect="1"/>
          </p:cNvPicPr>
          <p:nvPr/>
        </p:nvPicPr>
        <p:blipFill>
          <a:blip r:embed="rId6"/>
          <a:stretch>
            <a:fillRect/>
          </a:stretch>
        </p:blipFill>
        <p:spPr>
          <a:xfrm>
            <a:off x="6421294" y="4444689"/>
            <a:ext cx="2600838" cy="2600838"/>
          </a:xfrm>
          <a:prstGeom prst="rect">
            <a:avLst/>
          </a:prstGeom>
        </p:spPr>
      </p:pic>
      <p:pic>
        <p:nvPicPr>
          <p:cNvPr id="11" name="Picture 10"/>
          <p:cNvPicPr>
            <a:picLocks noChangeAspect="1"/>
          </p:cNvPicPr>
          <p:nvPr/>
        </p:nvPicPr>
        <p:blipFill>
          <a:blip r:embed="rId7"/>
          <a:stretch>
            <a:fillRect/>
          </a:stretch>
        </p:blipFill>
        <p:spPr>
          <a:xfrm>
            <a:off x="3357949" y="4856689"/>
            <a:ext cx="2187165" cy="1870184"/>
          </a:xfrm>
          <a:prstGeom prst="rect">
            <a:avLst/>
          </a:prstGeom>
        </p:spPr>
      </p:pic>
      <p:pic>
        <p:nvPicPr>
          <p:cNvPr id="12" name="Picture 11" descr="Light bulb, Idea, bulb, Idea Bulb ico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870" y="3573167"/>
            <a:ext cx="1536285" cy="1536285"/>
          </a:xfrm>
          <a:prstGeom prst="rect">
            <a:avLst/>
          </a:prstGeom>
        </p:spPr>
      </p:pic>
      <p:pic>
        <p:nvPicPr>
          <p:cNvPr id="14" name="Picture 13" descr="Download High Quality head clipart side view Transparent PNG Images ..."/>
          <p:cNvPicPr>
            <a:picLocks noChangeAspect="1"/>
          </p:cNvPicPr>
          <p:nvPr/>
        </p:nvPicPr>
        <p:blipFill rotWithShape="1">
          <a:blip r:embed="rId9">
            <a:extLst>
              <a:ext uri="{BEBA8EAE-BF5A-486C-A8C5-ECC9F3942E4B}">
                <a14:imgProps xmlns:a14="http://schemas.microsoft.com/office/drawing/2010/main">
                  <a14:imgLayer r:embed="rId10">
                    <a14:imgEffect>
                      <a14:backgroundRemoval t="8853" b="85412" l="10000" r="90000">
                        <a14:foregroundMark x1="67500" y1="47183" x2="68804" y2="38229"/>
                        <a14:foregroundMark x1="65652" y1="44064" x2="66522" y2="53119"/>
                      </a14:backgroundRemoval>
                    </a14:imgEffect>
                  </a14:imgLayer>
                </a14:imgProps>
              </a:ext>
              <a:ext uri="{28A0092B-C50C-407E-A947-70E740481C1C}">
                <a14:useLocalDpi xmlns:a14="http://schemas.microsoft.com/office/drawing/2010/main" val="0"/>
              </a:ext>
            </a:extLst>
          </a:blip>
          <a:srcRect b="10532"/>
          <a:stretch/>
        </p:blipFill>
        <p:spPr>
          <a:xfrm>
            <a:off x="580518" y="1078456"/>
            <a:ext cx="1609970" cy="1556278"/>
          </a:xfrm>
          <a:prstGeom prst="rect">
            <a:avLst/>
          </a:prstGeom>
        </p:spPr>
      </p:pic>
      <p:pic>
        <p:nvPicPr>
          <p:cNvPr id="15" name="Picture 14" descr="Sound volume - Backgroundsy"/>
          <p:cNvPicPr>
            <a:picLocks noChangeAspect="1"/>
          </p:cNvPicPr>
          <p:nvPr/>
        </p:nvPicPr>
        <p:blipFill rotWithShape="1">
          <a:blip r:embed="rId11">
            <a:extLst>
              <a:ext uri="{BEBA8EAE-BF5A-486C-A8C5-ECC9F3942E4B}">
                <a14:imgProps xmlns:a14="http://schemas.microsoft.com/office/drawing/2010/main">
                  <a14:imgLayer r:embed="rId12">
                    <a14:imgEffect>
                      <a14:backgroundRemoval t="18267" b="85400" l="43750" r="99550">
                        <a14:foregroundMark x1="50750" y1="42333" x2="51000" y2="54867"/>
                        <a14:foregroundMark x1="58700" y1="33400" x2="59700" y2="63000"/>
                        <a14:foregroundMark x1="99550" y1="63933" x2="99550" y2="63933"/>
                      </a14:backgroundRemoval>
                    </a14:imgEffect>
                  </a14:imgLayer>
                </a14:imgProps>
              </a:ext>
              <a:ext uri="{28A0092B-C50C-407E-A947-70E740481C1C}">
                <a14:useLocalDpi xmlns:a14="http://schemas.microsoft.com/office/drawing/2010/main" val="0"/>
              </a:ext>
            </a:extLst>
          </a:blip>
          <a:srcRect l="47102" t="19130" r="23478" b="16714"/>
          <a:stretch/>
        </p:blipFill>
        <p:spPr>
          <a:xfrm>
            <a:off x="2039093" y="1798264"/>
            <a:ext cx="715392" cy="763981"/>
          </a:xfrm>
          <a:prstGeom prst="rect">
            <a:avLst/>
          </a:prstGeom>
        </p:spPr>
      </p:pic>
      <p:sp>
        <p:nvSpPr>
          <p:cNvPr id="16" name="Right Arrow 15"/>
          <p:cNvSpPr/>
          <p:nvPr/>
        </p:nvSpPr>
        <p:spPr>
          <a:xfrm>
            <a:off x="5393635" y="1963233"/>
            <a:ext cx="994204" cy="23586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2622775">
            <a:off x="8372205" y="2878339"/>
            <a:ext cx="874644" cy="20214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2363017" y="5509242"/>
            <a:ext cx="994204" cy="23586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5428522" y="5673848"/>
            <a:ext cx="994204" cy="23586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8504679">
            <a:off x="8703930" y="4738756"/>
            <a:ext cx="994204" cy="23586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3"/>
          <a:stretch>
            <a:fillRect/>
          </a:stretch>
        </p:blipFill>
        <p:spPr>
          <a:xfrm>
            <a:off x="8198609" y="6044436"/>
            <a:ext cx="1774090" cy="384081"/>
          </a:xfrm>
          <a:prstGeom prst="rect">
            <a:avLst/>
          </a:prstGeom>
        </p:spPr>
      </p:pic>
      <p:pic>
        <p:nvPicPr>
          <p:cNvPr id="23" name="Picture 22"/>
          <p:cNvPicPr>
            <a:picLocks noChangeAspect="1"/>
          </p:cNvPicPr>
          <p:nvPr/>
        </p:nvPicPr>
        <p:blipFill>
          <a:blip r:embed="rId14"/>
          <a:stretch>
            <a:fillRect/>
          </a:stretch>
        </p:blipFill>
        <p:spPr>
          <a:xfrm>
            <a:off x="10200584" y="4856689"/>
            <a:ext cx="1780186" cy="384081"/>
          </a:xfrm>
          <a:prstGeom prst="rect">
            <a:avLst/>
          </a:prstGeom>
        </p:spPr>
      </p:pic>
      <p:pic>
        <p:nvPicPr>
          <p:cNvPr id="24" name="Picture 23"/>
          <p:cNvPicPr>
            <a:picLocks noChangeAspect="1"/>
          </p:cNvPicPr>
          <p:nvPr/>
        </p:nvPicPr>
        <p:blipFill>
          <a:blip r:embed="rId15"/>
          <a:stretch>
            <a:fillRect/>
          </a:stretch>
        </p:blipFill>
        <p:spPr>
          <a:xfrm>
            <a:off x="2715674" y="4840988"/>
            <a:ext cx="1780186" cy="1524132"/>
          </a:xfrm>
          <a:prstGeom prst="rect">
            <a:avLst/>
          </a:prstGeom>
        </p:spPr>
      </p:pic>
      <p:sp>
        <p:nvSpPr>
          <p:cNvPr id="25" name="TextBox 24"/>
          <p:cNvSpPr txBox="1"/>
          <p:nvPr/>
        </p:nvSpPr>
        <p:spPr>
          <a:xfrm flipH="1">
            <a:off x="243110" y="4156643"/>
            <a:ext cx="1543520" cy="646331"/>
          </a:xfrm>
          <a:prstGeom prst="rect">
            <a:avLst/>
          </a:prstGeom>
          <a:noFill/>
        </p:spPr>
        <p:txBody>
          <a:bodyPr wrap="square" rtlCol="0">
            <a:spAutoFit/>
          </a:bodyPr>
          <a:lstStyle/>
          <a:p>
            <a:r>
              <a:rPr lang="en-US" dirty="0" smtClean="0">
                <a:solidFill>
                  <a:schemeClr val="bg1"/>
                </a:solidFill>
              </a:rPr>
              <a:t>Light ON/OFF</a:t>
            </a:r>
            <a:endParaRPr lang="en-US" dirty="0">
              <a:solidFill>
                <a:schemeClr val="bg1"/>
              </a:solidFill>
            </a:endParaRPr>
          </a:p>
        </p:txBody>
      </p:sp>
      <p:pic>
        <p:nvPicPr>
          <p:cNvPr id="3" name="Picture 2" descr="Fan Free Vector Art - (23,430 Free Downloads)"/>
          <p:cNvPicPr>
            <a:picLocks noChangeAspect="1"/>
          </p:cNvPicPr>
          <p:nvPr/>
        </p:nvPicPr>
        <p:blipFill>
          <a:blip r:embed="rId16">
            <a:extLst>
              <a:ext uri="{BEBA8EAE-BF5A-486C-A8C5-ECC9F3942E4B}">
                <a14:imgProps xmlns:a14="http://schemas.microsoft.com/office/drawing/2010/main">
                  <a14:imgLayer r:embed="rId17">
                    <a14:imgEffect>
                      <a14:backgroundRemoval t="220" b="99640" l="10000" r="90000"/>
                    </a14:imgEffect>
                  </a14:imgLayer>
                </a14:imgProps>
              </a:ext>
              <a:ext uri="{28A0092B-C50C-407E-A947-70E740481C1C}">
                <a14:useLocalDpi xmlns:a14="http://schemas.microsoft.com/office/drawing/2010/main" val="0"/>
              </a:ext>
            </a:extLst>
          </a:blip>
          <a:stretch>
            <a:fillRect/>
          </a:stretch>
        </p:blipFill>
        <p:spPr>
          <a:xfrm>
            <a:off x="1072495" y="5124720"/>
            <a:ext cx="1421036" cy="1421036"/>
          </a:xfrm>
          <a:prstGeom prst="rect">
            <a:avLst/>
          </a:prstGeom>
        </p:spPr>
      </p:pic>
      <p:sp>
        <p:nvSpPr>
          <p:cNvPr id="26" name="Right Arrow 25"/>
          <p:cNvSpPr/>
          <p:nvPr/>
        </p:nvSpPr>
        <p:spPr>
          <a:xfrm rot="12770888">
            <a:off x="2173178" y="4871395"/>
            <a:ext cx="994204" cy="23586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flipH="1">
            <a:off x="196315" y="5358041"/>
            <a:ext cx="1543520" cy="646331"/>
          </a:xfrm>
          <a:prstGeom prst="rect">
            <a:avLst/>
          </a:prstGeom>
          <a:noFill/>
        </p:spPr>
        <p:txBody>
          <a:bodyPr wrap="square" rtlCol="0">
            <a:spAutoFit/>
          </a:bodyPr>
          <a:lstStyle/>
          <a:p>
            <a:r>
              <a:rPr lang="en-US" dirty="0" smtClean="0">
                <a:solidFill>
                  <a:schemeClr val="bg1"/>
                </a:solidFill>
              </a:rPr>
              <a:t>Fan</a:t>
            </a:r>
          </a:p>
          <a:p>
            <a:r>
              <a:rPr lang="en-US" dirty="0" smtClean="0">
                <a:solidFill>
                  <a:schemeClr val="bg1"/>
                </a:solidFill>
              </a:rPr>
              <a:t>ON/OFF</a:t>
            </a:r>
            <a:endParaRPr lang="en-US" dirty="0">
              <a:solidFill>
                <a:schemeClr val="bg1"/>
              </a:solidFill>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Components Required</a:t>
            </a:r>
            <a:endParaRPr lang="en-US" sz="44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31304" y="1605765"/>
            <a:ext cx="7276831" cy="4858517"/>
          </a:xfrm>
        </p:spPr>
        <p:txBody>
          <a:bodyPr/>
          <a:lstStyle/>
          <a:p>
            <a:endParaRPr lang="en-US" sz="2400" dirty="0" smtClean="0"/>
          </a:p>
          <a:p>
            <a:r>
              <a:rPr lang="en-US" sz="2400" dirty="0" smtClean="0"/>
              <a:t>Arduino UNO </a:t>
            </a:r>
            <a:r>
              <a:rPr lang="en-US" sz="2400" dirty="0"/>
              <a:t>is a micro controller board based on the ATmega328P.</a:t>
            </a:r>
          </a:p>
          <a:p>
            <a:r>
              <a:rPr lang="en-US" sz="2400" dirty="0"/>
              <a:t>Plug in the UNO development board and the driver will be installed automatically, simply connect it to a computer with the supplied USB cable or power it with an AC to DC adapter or battery power to get started.</a:t>
            </a:r>
          </a:p>
          <a:p>
            <a:r>
              <a:rPr lang="en-US" sz="2400" dirty="0"/>
              <a:t>UNO R3 new improvement, the printing on the female connector is clearer, more precise, more convenient to use wires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3" name="Picture 2"/>
          <p:cNvPicPr>
            <a:picLocks noChangeAspect="1"/>
          </p:cNvPicPr>
          <p:nvPr/>
        </p:nvPicPr>
        <p:blipFill>
          <a:blip r:embed="rId2"/>
          <a:stretch>
            <a:fillRect/>
          </a:stretch>
        </p:blipFill>
        <p:spPr>
          <a:xfrm>
            <a:off x="7284008" y="1407083"/>
            <a:ext cx="4907992" cy="4907992"/>
          </a:xfrm>
          <a:prstGeom prst="rect">
            <a:avLst/>
          </a:prstGeom>
        </p:spPr>
      </p:pic>
      <p:sp>
        <p:nvSpPr>
          <p:cNvPr id="4" name="TextBox 3"/>
          <p:cNvSpPr txBox="1"/>
          <p:nvPr/>
        </p:nvSpPr>
        <p:spPr>
          <a:xfrm>
            <a:off x="2367445" y="1407083"/>
            <a:ext cx="3684105" cy="584775"/>
          </a:xfrm>
          <a:prstGeom prst="rect">
            <a:avLst/>
          </a:prstGeom>
          <a:noFill/>
        </p:spPr>
        <p:txBody>
          <a:bodyPr wrap="square" rtlCol="0">
            <a:spAutoFit/>
          </a:bodyPr>
          <a:lstStyle/>
          <a:p>
            <a:r>
              <a:rPr lang="en-US" sz="3200" dirty="0" smtClean="0">
                <a:solidFill>
                  <a:srgbClr val="FFFF00"/>
                </a:solidFill>
              </a:rPr>
              <a:t>Arduino UNO</a:t>
            </a:r>
            <a:endParaRPr lang="en-US" sz="3200" dirty="0">
              <a:solidFill>
                <a:srgbClr val="FFFF00"/>
              </a:solidFill>
            </a:endParaRPr>
          </a:p>
        </p:txBody>
      </p:sp>
    </p:spTree>
    <p:extLst>
      <p:ext uri="{BB962C8B-B14F-4D97-AF65-F5344CB8AC3E}">
        <p14:creationId xmlns:p14="http://schemas.microsoft.com/office/powerpoint/2010/main" val="285560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Components Required</a:t>
            </a:r>
            <a:endParaRPr lang="en-US" sz="44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31304" y="1605765"/>
            <a:ext cx="7540487" cy="4858517"/>
          </a:xfrm>
        </p:spPr>
        <p:txBody>
          <a:bodyPr/>
          <a:lstStyle/>
          <a:p>
            <a:endParaRPr lang="en-US" sz="2800" dirty="0" smtClean="0"/>
          </a:p>
          <a:p>
            <a:r>
              <a:rPr lang="en-US" sz="2800" dirty="0"/>
              <a:t>The ESP-01 ESP8266 Serial WIFI Wireless Transceiver Module is a self-contained SOC with integrated TCP/IP protocol stack that can give any microcontroller access to your </a:t>
            </a:r>
            <a:r>
              <a:rPr lang="en-US" sz="2800" dirty="0" err="1"/>
              <a:t>WiFi</a:t>
            </a:r>
            <a:r>
              <a:rPr lang="en-US" sz="2800" dirty="0"/>
              <a:t> network. </a:t>
            </a:r>
            <a:endParaRPr lang="en-US" sz="2800" dirty="0" smtClean="0"/>
          </a:p>
          <a:p>
            <a:endParaRPr lang="en-US" sz="2800" dirty="0" smtClean="0"/>
          </a:p>
          <a:p>
            <a:r>
              <a:rPr lang="en-US" sz="2800" dirty="0" smtClean="0"/>
              <a:t>The </a:t>
            </a:r>
            <a:r>
              <a:rPr lang="en-US" sz="2800" dirty="0"/>
              <a:t>ESP8266 is capable of either hosting an application or offloading all Wi-Fi networking functions from another application processor.</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4" name="TextBox 3"/>
          <p:cNvSpPr txBox="1"/>
          <p:nvPr/>
        </p:nvSpPr>
        <p:spPr>
          <a:xfrm>
            <a:off x="2367445" y="1407083"/>
            <a:ext cx="3684105" cy="584775"/>
          </a:xfrm>
          <a:prstGeom prst="rect">
            <a:avLst/>
          </a:prstGeom>
          <a:noFill/>
        </p:spPr>
        <p:txBody>
          <a:bodyPr wrap="square" rtlCol="0">
            <a:spAutoFit/>
          </a:bodyPr>
          <a:lstStyle/>
          <a:p>
            <a:r>
              <a:rPr lang="en-US" sz="3200" dirty="0" smtClean="0">
                <a:solidFill>
                  <a:srgbClr val="FFFF00"/>
                </a:solidFill>
              </a:rPr>
              <a:t>ESP-01</a:t>
            </a:r>
            <a:endParaRPr lang="en-US" sz="3200" dirty="0">
              <a:solidFill>
                <a:srgbClr val="FFFF00"/>
              </a:solidFill>
            </a:endParaRPr>
          </a:p>
        </p:txBody>
      </p:sp>
      <p:pic>
        <p:nvPicPr>
          <p:cNvPr id="5" name="Picture 4"/>
          <p:cNvPicPr>
            <a:picLocks noChangeAspect="1"/>
          </p:cNvPicPr>
          <p:nvPr/>
        </p:nvPicPr>
        <p:blipFill>
          <a:blip r:embed="rId2"/>
          <a:stretch>
            <a:fillRect/>
          </a:stretch>
        </p:blipFill>
        <p:spPr>
          <a:xfrm>
            <a:off x="7608135" y="1991858"/>
            <a:ext cx="4044770" cy="4030965"/>
          </a:xfrm>
          <a:prstGeom prst="rect">
            <a:avLst/>
          </a:prstGeom>
        </p:spPr>
      </p:pic>
    </p:spTree>
    <p:extLst>
      <p:ext uri="{BB962C8B-B14F-4D97-AF65-F5344CB8AC3E}">
        <p14:creationId xmlns:p14="http://schemas.microsoft.com/office/powerpoint/2010/main" val="7404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Components Required</a:t>
            </a:r>
            <a:endParaRPr lang="en-US" sz="44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44556" y="1470936"/>
            <a:ext cx="7276831" cy="4858517"/>
          </a:xfrm>
        </p:spPr>
        <p:txBody>
          <a:bodyPr/>
          <a:lstStyle/>
          <a:p>
            <a:endParaRPr lang="en-US" sz="3200" dirty="0" smtClean="0"/>
          </a:p>
          <a:p>
            <a:r>
              <a:rPr lang="en-US" sz="2800" dirty="0"/>
              <a:t>A relay is an electrically operated switch having a set of input terminals for a single or multiple control signals and a set of operating contact terminals. </a:t>
            </a:r>
            <a:endParaRPr lang="en-US" sz="2800" dirty="0" smtClean="0"/>
          </a:p>
          <a:p>
            <a:endParaRPr lang="en-US" sz="2800" dirty="0" smtClean="0"/>
          </a:p>
          <a:p>
            <a:r>
              <a:rPr lang="en-US" sz="2800" dirty="0" smtClean="0"/>
              <a:t>It </a:t>
            </a:r>
            <a:r>
              <a:rPr lang="en-US" sz="2800" dirty="0"/>
              <a:t>comprises of components that make switching and connection easier and act as indicators to show if the module is powered and if the relay is active or not.</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8</a:t>
            </a:fld>
            <a:endParaRPr lang="en-US" dirty="0"/>
          </a:p>
        </p:txBody>
      </p:sp>
      <p:sp>
        <p:nvSpPr>
          <p:cNvPr id="4" name="TextBox 3"/>
          <p:cNvSpPr txBox="1"/>
          <p:nvPr/>
        </p:nvSpPr>
        <p:spPr>
          <a:xfrm>
            <a:off x="2367445" y="1407083"/>
            <a:ext cx="3684105" cy="584775"/>
          </a:xfrm>
          <a:prstGeom prst="rect">
            <a:avLst/>
          </a:prstGeom>
          <a:noFill/>
        </p:spPr>
        <p:txBody>
          <a:bodyPr wrap="square" rtlCol="0">
            <a:spAutoFit/>
          </a:bodyPr>
          <a:lstStyle/>
          <a:p>
            <a:r>
              <a:rPr lang="en-US" sz="3200" dirty="0" smtClean="0">
                <a:solidFill>
                  <a:srgbClr val="FFFF00"/>
                </a:solidFill>
              </a:rPr>
              <a:t>Relay Module</a:t>
            </a:r>
            <a:endParaRPr lang="en-US" sz="3200" dirty="0">
              <a:solidFill>
                <a:srgbClr val="FFFF00"/>
              </a:solidFill>
            </a:endParaRPr>
          </a:p>
        </p:txBody>
      </p:sp>
      <p:pic>
        <p:nvPicPr>
          <p:cNvPr id="5" name="Picture 4"/>
          <p:cNvPicPr>
            <a:picLocks noChangeAspect="1"/>
          </p:cNvPicPr>
          <p:nvPr/>
        </p:nvPicPr>
        <p:blipFill>
          <a:blip r:embed="rId2"/>
          <a:stretch>
            <a:fillRect/>
          </a:stretch>
        </p:blipFill>
        <p:spPr>
          <a:xfrm>
            <a:off x="7487142" y="1895061"/>
            <a:ext cx="4704858" cy="4010269"/>
          </a:xfrm>
          <a:prstGeom prst="rect">
            <a:avLst/>
          </a:prstGeom>
        </p:spPr>
      </p:pic>
    </p:spTree>
    <p:extLst>
      <p:ext uri="{BB962C8B-B14F-4D97-AF65-F5344CB8AC3E}">
        <p14:creationId xmlns:p14="http://schemas.microsoft.com/office/powerpoint/2010/main" val="5981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701731"/>
          </a:xfrm>
        </p:spPr>
        <p:txBody>
          <a:bodyPr/>
          <a:lstStyle/>
          <a:p>
            <a:r>
              <a:rPr lang="en-US" sz="4400" dirty="0" smtClean="0"/>
              <a:t>Components Required</a:t>
            </a:r>
            <a:endParaRPr lang="en-US" sz="44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31304" y="1456558"/>
            <a:ext cx="7898296" cy="4858517"/>
          </a:xfrm>
        </p:spPr>
        <p:txBody>
          <a:bodyPr/>
          <a:lstStyle/>
          <a:p>
            <a:endParaRPr lang="en-US" sz="2800" dirty="0" smtClean="0"/>
          </a:p>
          <a:p>
            <a:r>
              <a:rPr lang="en-US" sz="2800" dirty="0"/>
              <a:t>With </a:t>
            </a:r>
            <a:r>
              <a:rPr lang="en-US" sz="2800" dirty="0" err="1"/>
              <a:t>Sinric</a:t>
            </a:r>
            <a:r>
              <a:rPr lang="en-US" sz="2800" dirty="0"/>
              <a:t> Pro, you can connect your </a:t>
            </a:r>
            <a:r>
              <a:rPr lang="en-US" sz="2800" dirty="0" err="1"/>
              <a:t>IoT</a:t>
            </a:r>
            <a:r>
              <a:rPr lang="en-US" sz="2800" dirty="0"/>
              <a:t> development board to </a:t>
            </a:r>
            <a:r>
              <a:rPr lang="en-US" sz="2800" dirty="0" smtClean="0"/>
              <a:t>Alexa and Google Assistant </a:t>
            </a:r>
            <a:r>
              <a:rPr lang="en-US" sz="2800" dirty="0"/>
              <a:t>with a reliable </a:t>
            </a:r>
            <a:r>
              <a:rPr lang="en-US" sz="2800" dirty="0" smtClean="0"/>
              <a:t>skill.</a:t>
            </a:r>
          </a:p>
          <a:p>
            <a:r>
              <a:rPr lang="en-US" sz="2800" dirty="0" err="1" smtClean="0"/>
              <a:t>Sinric</a:t>
            </a:r>
            <a:r>
              <a:rPr lang="en-US" sz="2800" dirty="0" smtClean="0"/>
              <a:t> </a:t>
            </a:r>
            <a:r>
              <a:rPr lang="en-US" sz="2800" dirty="0"/>
              <a:t>Pro supports </a:t>
            </a:r>
            <a:r>
              <a:rPr lang="en-US" sz="2800" dirty="0" smtClean="0"/>
              <a:t>all </a:t>
            </a:r>
            <a:r>
              <a:rPr lang="en-US" sz="2800" dirty="0" err="1"/>
              <a:t>IoT</a:t>
            </a:r>
            <a:r>
              <a:rPr lang="en-US" sz="2800" dirty="0"/>
              <a:t> device types and offers Python, C++, </a:t>
            </a:r>
            <a:r>
              <a:rPr lang="en-US" sz="2800" dirty="0" err="1"/>
              <a:t>NodeJS</a:t>
            </a:r>
            <a:r>
              <a:rPr lang="en-US" sz="2800" dirty="0"/>
              <a:t> libraries with examples to get you up-and-running within minutes</a:t>
            </a:r>
            <a:r>
              <a:rPr lang="en-US" sz="2800" dirty="0" smtClean="0"/>
              <a:t>.</a:t>
            </a:r>
            <a:endParaRPr lang="en-US" sz="2800" dirty="0"/>
          </a:p>
          <a:p>
            <a:r>
              <a:rPr lang="en-US" sz="2800" dirty="0"/>
              <a:t> For advanced users, you can create your own custom devices, set up rooms and routines, and monitor all your devices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4" name="TextBox 3"/>
          <p:cNvSpPr txBox="1"/>
          <p:nvPr/>
        </p:nvSpPr>
        <p:spPr>
          <a:xfrm>
            <a:off x="2367445" y="1407083"/>
            <a:ext cx="3684105" cy="584775"/>
          </a:xfrm>
          <a:prstGeom prst="rect">
            <a:avLst/>
          </a:prstGeom>
          <a:noFill/>
        </p:spPr>
        <p:txBody>
          <a:bodyPr wrap="square" rtlCol="0">
            <a:spAutoFit/>
          </a:bodyPr>
          <a:lstStyle/>
          <a:p>
            <a:r>
              <a:rPr lang="en-US" sz="3200" dirty="0" err="1" smtClean="0">
                <a:solidFill>
                  <a:srgbClr val="FFFF00"/>
                </a:solidFill>
              </a:rPr>
              <a:t>Sinric</a:t>
            </a:r>
            <a:r>
              <a:rPr lang="en-US" sz="3200" dirty="0" smtClean="0">
                <a:solidFill>
                  <a:srgbClr val="FFFF00"/>
                </a:solidFill>
              </a:rPr>
              <a:t> Pro</a:t>
            </a:r>
            <a:endParaRPr lang="en-US" sz="3200" dirty="0">
              <a:solidFill>
                <a:srgbClr val="FFFF00"/>
              </a:solidFill>
            </a:endParaRPr>
          </a:p>
        </p:txBody>
      </p:sp>
      <p:pic>
        <p:nvPicPr>
          <p:cNvPr id="8" name="Picture 7"/>
          <p:cNvPicPr>
            <a:picLocks noChangeAspect="1"/>
          </p:cNvPicPr>
          <p:nvPr/>
        </p:nvPicPr>
        <p:blipFill>
          <a:blip r:embed="rId2"/>
          <a:stretch>
            <a:fillRect/>
          </a:stretch>
        </p:blipFill>
        <p:spPr>
          <a:xfrm>
            <a:off x="7991353" y="2809460"/>
            <a:ext cx="3467936" cy="3207025"/>
          </a:xfrm>
          <a:prstGeom prst="rect">
            <a:avLst/>
          </a:prstGeom>
        </p:spPr>
      </p:pic>
    </p:spTree>
    <p:extLst>
      <p:ext uri="{BB962C8B-B14F-4D97-AF65-F5344CB8AC3E}">
        <p14:creationId xmlns:p14="http://schemas.microsoft.com/office/powerpoint/2010/main" val="14351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documentManagement/types"/>
    <ds:schemaRef ds:uri="http://purl.org/dc/dcmitype/"/>
    <ds:schemaRef ds:uri="http://schemas.openxmlformats.org/package/2006/metadata/core-properties"/>
    <ds:schemaRef ds:uri="http://purl.org/dc/elements/1.1/"/>
    <ds:schemaRef ds:uri="http://www.w3.org/XML/1998/namespace"/>
    <ds:schemaRef ds:uri="http://schemas.microsoft.com/office/2006/metadata/properties"/>
    <ds:schemaRef ds:uri="16c05727-aa75-4e4a-9b5f-8a80a1165891"/>
    <ds:schemaRef ds:uri="http://schemas.microsoft.com/office/infopath/2007/PartnerControls"/>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2059</Words>
  <Application>Microsoft Office PowerPoint</Application>
  <PresentationFormat>Widescreen</PresentationFormat>
  <Paragraphs>179</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Tahoma</vt:lpstr>
      <vt:lpstr>Trade Gothic LT Pro</vt:lpstr>
      <vt:lpstr>Trebuchet MS</vt:lpstr>
      <vt:lpstr>Office Theme</vt:lpstr>
      <vt:lpstr>Home Automation System Using Google Assistant</vt:lpstr>
      <vt:lpstr>Under the guidance’s of</vt:lpstr>
      <vt:lpstr>Content</vt:lpstr>
      <vt:lpstr>Introduction</vt:lpstr>
      <vt:lpstr>Block Diagram</vt:lpstr>
      <vt:lpstr>Components Required</vt:lpstr>
      <vt:lpstr>Components Required</vt:lpstr>
      <vt:lpstr>Components Required</vt:lpstr>
      <vt:lpstr>Components Required</vt:lpstr>
      <vt:lpstr>Components Required</vt:lpstr>
      <vt:lpstr>Sinric Pro and Google Assistants Connectivity</vt:lpstr>
      <vt:lpstr>Sinric Pro and Google Assistants Connectivity</vt:lpstr>
      <vt:lpstr>Arduino and ESP-01 Connectivity</vt:lpstr>
      <vt:lpstr>ESP-01 Connectivity to the Internet</vt:lpstr>
      <vt:lpstr>ESP-01 Connectivity to the Internet</vt:lpstr>
      <vt:lpstr>Arduino Code</vt:lpstr>
      <vt:lpstr>Arduino Code</vt:lpstr>
      <vt:lpstr>Arduino Code</vt:lpstr>
      <vt:lpstr>Arduino Code</vt:lpstr>
      <vt:lpstr>Arduino Code</vt:lpstr>
      <vt:lpstr>Arduino Code</vt:lpstr>
      <vt:lpstr>Arduino Code</vt:lpstr>
      <vt:lpstr>Arduino Code</vt:lpstr>
      <vt:lpstr>ESP-01 Code</vt:lpstr>
      <vt:lpstr>ESP-01 Code</vt:lpstr>
      <vt:lpstr>ESP-01 Code</vt:lpstr>
      <vt:lpstr>ESP-01 Code</vt:lpstr>
      <vt:lpstr>ESP-01 Code</vt:lpstr>
      <vt:lpstr>Benefits Of Home automation Project</vt:lpstr>
      <vt:lpstr>Benefits Of Home automation Project</vt:lpstr>
      <vt:lpstr>Future Scope of the Project</vt:lpstr>
      <vt:lpstr>Future Scope of the Project</vt:lpstr>
      <vt:lpstr>Future Scope of the Project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2023-04-02T07:23:14Z</dcterms:created>
  <dcterms:modified xsi:type="dcterms:W3CDTF">2023-07-11T05:08:38Z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